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uli" panose="020B0604020202020204" charset="0"/>
      <p:regular r:id="rId12"/>
    </p:embeddedFont>
    <p:embeddedFont>
      <p:font typeface="Muli Bold" panose="020B0604020202020204" charset="0"/>
      <p:regular r:id="rId13"/>
    </p:embeddedFont>
    <p:embeddedFont>
      <p:font typeface="Muli Semi-Bold" panose="020B0604020202020204" charset="0"/>
      <p:regular r:id="rId14"/>
    </p:embeddedFont>
    <p:embeddedFont>
      <p:font typeface="Saira ExtraCondensed Bold" panose="020B0604020202020204" charset="0"/>
      <p:regular r:id="rId15"/>
    </p:embeddedFont>
    <p:embeddedFont>
      <p:font typeface="Saira ExtraCondensed Heavy"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8" y="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15.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1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1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593"/>
        </a:solidFill>
        <a:effectLst/>
      </p:bgPr>
    </p:bg>
    <p:spTree>
      <p:nvGrpSpPr>
        <p:cNvPr id="1" name=""/>
        <p:cNvGrpSpPr/>
        <p:nvPr/>
      </p:nvGrpSpPr>
      <p:grpSpPr>
        <a:xfrm>
          <a:off x="0" y="0"/>
          <a:ext cx="0" cy="0"/>
          <a:chOff x="0" y="0"/>
          <a:chExt cx="0" cy="0"/>
        </a:xfrm>
      </p:grpSpPr>
      <p:sp>
        <p:nvSpPr>
          <p:cNvPr id="2" name="Freeform 2"/>
          <p:cNvSpPr/>
          <p:nvPr/>
        </p:nvSpPr>
        <p:spPr>
          <a:xfrm rot="1978481">
            <a:off x="-2593057" y="7122157"/>
            <a:ext cx="7315200" cy="3994432"/>
          </a:xfrm>
          <a:custGeom>
            <a:avLst/>
            <a:gdLst/>
            <a:ahLst/>
            <a:cxnLst/>
            <a:rect l="l" t="t" r="r" b="b"/>
            <a:pathLst>
              <a:path w="7315200" h="3994432">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304280">
            <a:off x="13904057" y="7261084"/>
            <a:ext cx="7315200" cy="3994432"/>
          </a:xfrm>
          <a:custGeom>
            <a:avLst/>
            <a:gdLst/>
            <a:ahLst/>
            <a:cxnLst/>
            <a:rect l="l" t="t" r="r" b="b"/>
            <a:pathLst>
              <a:path w="7315200" h="3994432">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64543" y="1553781"/>
            <a:ext cx="16230600" cy="6752867"/>
            <a:chOff x="0" y="0"/>
            <a:chExt cx="4274726" cy="1778533"/>
          </a:xfrm>
        </p:grpSpPr>
        <p:sp>
          <p:nvSpPr>
            <p:cNvPr id="5" name="Freeform 5"/>
            <p:cNvSpPr/>
            <p:nvPr/>
          </p:nvSpPr>
          <p:spPr>
            <a:xfrm>
              <a:off x="0" y="0"/>
              <a:ext cx="4274726" cy="1778533"/>
            </a:xfrm>
            <a:custGeom>
              <a:avLst/>
              <a:gdLst/>
              <a:ahLst/>
              <a:cxnLst/>
              <a:rect l="l" t="t" r="r" b="b"/>
              <a:pathLst>
                <a:path w="4274726" h="1778533">
                  <a:moveTo>
                    <a:pt x="20511" y="0"/>
                  </a:moveTo>
                  <a:lnTo>
                    <a:pt x="4254215" y="0"/>
                  </a:lnTo>
                  <a:cubicBezTo>
                    <a:pt x="4259655" y="0"/>
                    <a:pt x="4264872" y="2161"/>
                    <a:pt x="4268719" y="6007"/>
                  </a:cubicBezTo>
                  <a:cubicBezTo>
                    <a:pt x="4272565" y="9854"/>
                    <a:pt x="4274726" y="15071"/>
                    <a:pt x="4274726" y="20511"/>
                  </a:cubicBezTo>
                  <a:lnTo>
                    <a:pt x="4274726" y="1758022"/>
                  </a:lnTo>
                  <a:cubicBezTo>
                    <a:pt x="4274726" y="1763462"/>
                    <a:pt x="4272565" y="1768679"/>
                    <a:pt x="4268719" y="1772526"/>
                  </a:cubicBezTo>
                  <a:cubicBezTo>
                    <a:pt x="4264872" y="1776372"/>
                    <a:pt x="4259655" y="1778533"/>
                    <a:pt x="4254215" y="1778533"/>
                  </a:cubicBezTo>
                  <a:lnTo>
                    <a:pt x="20511" y="1778533"/>
                  </a:lnTo>
                  <a:cubicBezTo>
                    <a:pt x="15071" y="1778533"/>
                    <a:pt x="9854" y="1776372"/>
                    <a:pt x="6007" y="1772526"/>
                  </a:cubicBezTo>
                  <a:cubicBezTo>
                    <a:pt x="2161" y="1768679"/>
                    <a:pt x="0" y="1763462"/>
                    <a:pt x="0" y="1758022"/>
                  </a:cubicBezTo>
                  <a:lnTo>
                    <a:pt x="0" y="20511"/>
                  </a:lnTo>
                  <a:cubicBezTo>
                    <a:pt x="0" y="15071"/>
                    <a:pt x="2161" y="9854"/>
                    <a:pt x="6007" y="6007"/>
                  </a:cubicBezTo>
                  <a:cubicBezTo>
                    <a:pt x="9854" y="2161"/>
                    <a:pt x="15071" y="0"/>
                    <a:pt x="20511" y="0"/>
                  </a:cubicBezTo>
                  <a:close/>
                </a:path>
              </a:pathLst>
            </a:custGeom>
            <a:solidFill>
              <a:srgbClr val="FFFFFF"/>
            </a:solidFill>
            <a:ln w="19050" cap="rnd">
              <a:solidFill>
                <a:srgbClr val="40246D"/>
              </a:solidFill>
              <a:prstDash val="solid"/>
              <a:round/>
            </a:ln>
          </p:spPr>
          <p:txBody>
            <a:bodyPr/>
            <a:lstStyle/>
            <a:p>
              <a:endParaRPr lang="en-US"/>
            </a:p>
          </p:txBody>
        </p:sp>
        <p:sp>
          <p:nvSpPr>
            <p:cNvPr id="6" name="TextBox 6"/>
            <p:cNvSpPr txBox="1"/>
            <p:nvPr/>
          </p:nvSpPr>
          <p:spPr>
            <a:xfrm>
              <a:off x="0" y="-28575"/>
              <a:ext cx="4274726" cy="1807108"/>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028700" y="483745"/>
            <a:ext cx="16230600" cy="770064"/>
            <a:chOff x="0" y="0"/>
            <a:chExt cx="4274726" cy="202815"/>
          </a:xfrm>
        </p:grpSpPr>
        <p:sp>
          <p:nvSpPr>
            <p:cNvPr id="8" name="Freeform 8"/>
            <p:cNvSpPr/>
            <p:nvPr/>
          </p:nvSpPr>
          <p:spPr>
            <a:xfrm>
              <a:off x="0" y="0"/>
              <a:ext cx="4274726" cy="202815"/>
            </a:xfrm>
            <a:custGeom>
              <a:avLst/>
              <a:gdLst/>
              <a:ahLst/>
              <a:cxnLst/>
              <a:rect l="l" t="t" r="r" b="b"/>
              <a:pathLst>
                <a:path w="4274726" h="202815">
                  <a:moveTo>
                    <a:pt x="47700" y="0"/>
                  </a:moveTo>
                  <a:lnTo>
                    <a:pt x="4227026" y="0"/>
                  </a:lnTo>
                  <a:cubicBezTo>
                    <a:pt x="4239677" y="0"/>
                    <a:pt x="4251809" y="5025"/>
                    <a:pt x="4260755" y="13971"/>
                  </a:cubicBezTo>
                  <a:cubicBezTo>
                    <a:pt x="4269700" y="22916"/>
                    <a:pt x="4274726" y="35049"/>
                    <a:pt x="4274726" y="47700"/>
                  </a:cubicBezTo>
                  <a:lnTo>
                    <a:pt x="4274726" y="155116"/>
                  </a:lnTo>
                  <a:cubicBezTo>
                    <a:pt x="4274726" y="167766"/>
                    <a:pt x="4269700" y="179899"/>
                    <a:pt x="4260755" y="188844"/>
                  </a:cubicBezTo>
                  <a:cubicBezTo>
                    <a:pt x="4251809" y="197790"/>
                    <a:pt x="4239677" y="202815"/>
                    <a:pt x="4227026" y="202815"/>
                  </a:cubicBezTo>
                  <a:lnTo>
                    <a:pt x="47700" y="202815"/>
                  </a:lnTo>
                  <a:cubicBezTo>
                    <a:pt x="35049" y="202815"/>
                    <a:pt x="22916" y="197790"/>
                    <a:pt x="13971" y="188844"/>
                  </a:cubicBezTo>
                  <a:cubicBezTo>
                    <a:pt x="5025" y="179899"/>
                    <a:pt x="0" y="167766"/>
                    <a:pt x="0" y="155116"/>
                  </a:cubicBezTo>
                  <a:lnTo>
                    <a:pt x="0" y="47700"/>
                  </a:lnTo>
                  <a:cubicBezTo>
                    <a:pt x="0" y="35049"/>
                    <a:pt x="5025" y="22916"/>
                    <a:pt x="13971" y="13971"/>
                  </a:cubicBezTo>
                  <a:cubicBezTo>
                    <a:pt x="22916" y="5025"/>
                    <a:pt x="35049" y="0"/>
                    <a:pt x="47700" y="0"/>
                  </a:cubicBezTo>
                  <a:close/>
                </a:path>
              </a:pathLst>
            </a:custGeom>
            <a:solidFill>
              <a:srgbClr val="FFD447"/>
            </a:solidFill>
            <a:ln w="19050" cap="rnd">
              <a:solidFill>
                <a:srgbClr val="40246D"/>
              </a:solidFill>
              <a:prstDash val="solid"/>
              <a:round/>
            </a:ln>
          </p:spPr>
          <p:txBody>
            <a:bodyPr/>
            <a:lstStyle/>
            <a:p>
              <a:endParaRPr lang="en-US"/>
            </a:p>
          </p:txBody>
        </p:sp>
        <p:sp>
          <p:nvSpPr>
            <p:cNvPr id="9" name="TextBox 9"/>
            <p:cNvSpPr txBox="1"/>
            <p:nvPr/>
          </p:nvSpPr>
          <p:spPr>
            <a:xfrm>
              <a:off x="0" y="-9525"/>
              <a:ext cx="4274726" cy="212340"/>
            </a:xfrm>
            <a:prstGeom prst="rect">
              <a:avLst/>
            </a:prstGeom>
          </p:spPr>
          <p:txBody>
            <a:bodyPr lIns="254000" tIns="254000" rIns="254000" bIns="254000" rtlCol="0" anchor="ctr"/>
            <a:lstStyle/>
            <a:p>
              <a:pPr marL="0" lvl="0" indent="0">
                <a:lnSpc>
                  <a:spcPts val="2079"/>
                </a:lnSpc>
                <a:spcBef>
                  <a:spcPct val="0"/>
                </a:spcBef>
              </a:pPr>
              <a:r>
                <a:rPr lang="en-US" sz="1599">
                  <a:solidFill>
                    <a:srgbClr val="44000A"/>
                  </a:solidFill>
                  <a:latin typeface="Muli"/>
                </a:rPr>
                <a:t>                                                                                                                                      </a:t>
              </a:r>
            </a:p>
          </p:txBody>
        </p:sp>
      </p:grpSp>
      <p:sp>
        <p:nvSpPr>
          <p:cNvPr id="10" name="Freeform 10"/>
          <p:cNvSpPr/>
          <p:nvPr/>
        </p:nvSpPr>
        <p:spPr>
          <a:xfrm>
            <a:off x="-580549" y="5158082"/>
            <a:ext cx="5800515" cy="6537466"/>
          </a:xfrm>
          <a:custGeom>
            <a:avLst/>
            <a:gdLst/>
            <a:ahLst/>
            <a:cxnLst/>
            <a:rect l="l" t="t" r="r" b="b"/>
            <a:pathLst>
              <a:path w="5800515" h="6537466">
                <a:moveTo>
                  <a:pt x="0" y="0"/>
                </a:moveTo>
                <a:lnTo>
                  <a:pt x="5800515" y="0"/>
                </a:lnTo>
                <a:lnTo>
                  <a:pt x="5800515" y="6537466"/>
                </a:lnTo>
                <a:lnTo>
                  <a:pt x="0" y="6537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028700" y="1028700"/>
            <a:ext cx="4961918" cy="798081"/>
            <a:chOff x="0" y="0"/>
            <a:chExt cx="1306843" cy="210194"/>
          </a:xfrm>
        </p:grpSpPr>
        <p:sp>
          <p:nvSpPr>
            <p:cNvPr id="12" name="Freeform 12"/>
            <p:cNvSpPr/>
            <p:nvPr/>
          </p:nvSpPr>
          <p:spPr>
            <a:xfrm>
              <a:off x="0" y="0"/>
              <a:ext cx="1306843" cy="210194"/>
            </a:xfrm>
            <a:custGeom>
              <a:avLst/>
              <a:gdLst/>
              <a:ahLst/>
              <a:cxnLst/>
              <a:rect l="l" t="t" r="r" b="b"/>
              <a:pathLst>
                <a:path w="1306843" h="210194">
                  <a:moveTo>
                    <a:pt x="105097" y="0"/>
                  </a:moveTo>
                  <a:lnTo>
                    <a:pt x="1201746" y="0"/>
                  </a:lnTo>
                  <a:cubicBezTo>
                    <a:pt x="1229619" y="0"/>
                    <a:pt x="1256351" y="11073"/>
                    <a:pt x="1276060" y="30782"/>
                  </a:cubicBezTo>
                  <a:cubicBezTo>
                    <a:pt x="1295770" y="50492"/>
                    <a:pt x="1306843" y="77224"/>
                    <a:pt x="1306843" y="105097"/>
                  </a:cubicBezTo>
                  <a:lnTo>
                    <a:pt x="1306843" y="105097"/>
                  </a:lnTo>
                  <a:cubicBezTo>
                    <a:pt x="1306843" y="132970"/>
                    <a:pt x="1295770" y="159702"/>
                    <a:pt x="1276060" y="179412"/>
                  </a:cubicBezTo>
                  <a:cubicBezTo>
                    <a:pt x="1256351" y="199121"/>
                    <a:pt x="1229619" y="210194"/>
                    <a:pt x="1201746" y="210194"/>
                  </a:cubicBezTo>
                  <a:lnTo>
                    <a:pt x="105097" y="210194"/>
                  </a:lnTo>
                  <a:cubicBezTo>
                    <a:pt x="77224" y="210194"/>
                    <a:pt x="50492" y="199121"/>
                    <a:pt x="30782" y="179412"/>
                  </a:cubicBezTo>
                  <a:cubicBezTo>
                    <a:pt x="11073" y="159702"/>
                    <a:pt x="0" y="132970"/>
                    <a:pt x="0" y="105097"/>
                  </a:cubicBezTo>
                  <a:lnTo>
                    <a:pt x="0" y="105097"/>
                  </a:lnTo>
                  <a:cubicBezTo>
                    <a:pt x="0" y="77224"/>
                    <a:pt x="11073" y="50492"/>
                    <a:pt x="30782" y="30782"/>
                  </a:cubicBezTo>
                  <a:cubicBezTo>
                    <a:pt x="50492" y="11073"/>
                    <a:pt x="77224" y="0"/>
                    <a:pt x="105097" y="0"/>
                  </a:cubicBezTo>
                  <a:close/>
                </a:path>
              </a:pathLst>
            </a:custGeom>
            <a:solidFill>
              <a:srgbClr val="44000A"/>
            </a:solidFill>
          </p:spPr>
          <p:txBody>
            <a:bodyPr/>
            <a:lstStyle/>
            <a:p>
              <a:endParaRPr lang="en-US"/>
            </a:p>
          </p:txBody>
        </p:sp>
        <p:sp>
          <p:nvSpPr>
            <p:cNvPr id="13" name="TextBox 13"/>
            <p:cNvSpPr txBox="1"/>
            <p:nvPr/>
          </p:nvSpPr>
          <p:spPr>
            <a:xfrm>
              <a:off x="0" y="-38100"/>
              <a:ext cx="1306843" cy="248294"/>
            </a:xfrm>
            <a:prstGeom prst="rect">
              <a:avLst/>
            </a:prstGeom>
          </p:spPr>
          <p:txBody>
            <a:bodyPr lIns="254000" tIns="254000" rIns="254000" bIns="254000" rtlCol="0" anchor="ctr"/>
            <a:lstStyle/>
            <a:p>
              <a:pPr algn="ctr">
                <a:lnSpc>
                  <a:spcPts val="2939"/>
                </a:lnSpc>
              </a:pPr>
              <a:r>
                <a:rPr lang="en-US" sz="2099">
                  <a:solidFill>
                    <a:srgbClr val="FFFFFF"/>
                  </a:solidFill>
                  <a:latin typeface="Muli Semi-Bold"/>
                </a:rPr>
                <a:t>BẢN THUYẾT TRÌNH VỀ TRÒ CHƠI</a:t>
              </a:r>
            </a:p>
          </p:txBody>
        </p:sp>
      </p:grpSp>
      <p:grpSp>
        <p:nvGrpSpPr>
          <p:cNvPr id="14" name="Group 14"/>
          <p:cNvGrpSpPr/>
          <p:nvPr/>
        </p:nvGrpSpPr>
        <p:grpSpPr>
          <a:xfrm>
            <a:off x="5520331" y="5334534"/>
            <a:ext cx="3659512" cy="2938496"/>
            <a:chOff x="0" y="0"/>
            <a:chExt cx="4048945" cy="3251200"/>
          </a:xfrm>
        </p:grpSpPr>
        <p:sp>
          <p:nvSpPr>
            <p:cNvPr id="15" name="Freeform 15"/>
            <p:cNvSpPr/>
            <p:nvPr/>
          </p:nvSpPr>
          <p:spPr>
            <a:xfrm>
              <a:off x="0" y="0"/>
              <a:ext cx="4048945" cy="3251200"/>
            </a:xfrm>
            <a:custGeom>
              <a:avLst/>
              <a:gdLst/>
              <a:ahLst/>
              <a:cxnLst/>
              <a:rect l="l" t="t" r="r" b="b"/>
              <a:pathLst>
                <a:path w="4048945" h="3251200">
                  <a:moveTo>
                    <a:pt x="4048945" y="25400"/>
                  </a:moveTo>
                  <a:cubicBezTo>
                    <a:pt x="4048945" y="11372"/>
                    <a:pt x="4037578" y="0"/>
                    <a:pt x="4023545" y="0"/>
                  </a:cubicBezTo>
                  <a:lnTo>
                    <a:pt x="25400" y="0"/>
                  </a:lnTo>
                  <a:cubicBezTo>
                    <a:pt x="11372" y="0"/>
                    <a:pt x="0" y="11372"/>
                    <a:pt x="0" y="25400"/>
                  </a:cubicBezTo>
                  <a:lnTo>
                    <a:pt x="0" y="3225800"/>
                  </a:lnTo>
                  <a:cubicBezTo>
                    <a:pt x="0" y="3239833"/>
                    <a:pt x="11372" y="3251200"/>
                    <a:pt x="25400" y="3251200"/>
                  </a:cubicBezTo>
                  <a:lnTo>
                    <a:pt x="4023545" y="3251200"/>
                  </a:lnTo>
                  <a:cubicBezTo>
                    <a:pt x="4037578" y="3251200"/>
                    <a:pt x="4048945" y="3239833"/>
                    <a:pt x="4048945" y="3225800"/>
                  </a:cubicBezTo>
                  <a:lnTo>
                    <a:pt x="4048945" y="25400"/>
                  </a:lnTo>
                  <a:close/>
                </a:path>
              </a:pathLst>
            </a:custGeom>
            <a:solidFill>
              <a:srgbClr val="44000A"/>
            </a:solidFill>
          </p:spPr>
          <p:txBody>
            <a:bodyPr/>
            <a:lstStyle/>
            <a:p>
              <a:endParaRPr lang="en-US"/>
            </a:p>
          </p:txBody>
        </p:sp>
        <p:sp>
          <p:nvSpPr>
            <p:cNvPr id="16" name="TextBox 16"/>
            <p:cNvSpPr txBox="1"/>
            <p:nvPr/>
          </p:nvSpPr>
          <p:spPr>
            <a:xfrm>
              <a:off x="152400" y="177800"/>
              <a:ext cx="3744145" cy="2819400"/>
            </a:xfrm>
            <a:prstGeom prst="rect">
              <a:avLst/>
            </a:prstGeom>
          </p:spPr>
          <p:txBody>
            <a:bodyPr lIns="50800" tIns="50800" rIns="50800" bIns="50800" rtlCol="0" anchor="ctr"/>
            <a:lstStyle/>
            <a:p>
              <a:pPr algn="ctr">
                <a:lnSpc>
                  <a:spcPts val="5599"/>
                </a:lnSpc>
              </a:pPr>
              <a:r>
                <a:rPr lang="en-US" sz="3999">
                  <a:solidFill>
                    <a:srgbClr val="FFFFFF"/>
                  </a:solidFill>
                  <a:latin typeface="Muli Bold"/>
                </a:rPr>
                <a:t>Nguyễn Xuân Tùng</a:t>
              </a:r>
            </a:p>
            <a:p>
              <a:pPr algn="ctr">
                <a:lnSpc>
                  <a:spcPts val="5599"/>
                </a:lnSpc>
              </a:pPr>
              <a:r>
                <a:rPr lang="en-US" sz="3999">
                  <a:solidFill>
                    <a:srgbClr val="FFFFFF"/>
                  </a:solidFill>
                  <a:latin typeface="Muli Bold"/>
                </a:rPr>
                <a:t>20215162</a:t>
              </a:r>
            </a:p>
          </p:txBody>
        </p:sp>
      </p:grpSp>
      <p:sp>
        <p:nvSpPr>
          <p:cNvPr id="17" name="Freeform 17"/>
          <p:cNvSpPr/>
          <p:nvPr/>
        </p:nvSpPr>
        <p:spPr>
          <a:xfrm>
            <a:off x="14529609" y="6410621"/>
            <a:ext cx="3032049" cy="1648332"/>
          </a:xfrm>
          <a:custGeom>
            <a:avLst/>
            <a:gdLst/>
            <a:ahLst/>
            <a:cxnLst/>
            <a:rect l="l" t="t" r="r" b="b"/>
            <a:pathLst>
              <a:path w="3032049" h="1648332">
                <a:moveTo>
                  <a:pt x="0" y="0"/>
                </a:moveTo>
                <a:lnTo>
                  <a:pt x="3032048" y="0"/>
                </a:lnTo>
                <a:lnTo>
                  <a:pt x="3032048" y="1648332"/>
                </a:lnTo>
                <a:lnTo>
                  <a:pt x="0" y="16483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659912" y="1746529"/>
            <a:ext cx="17039862" cy="3411553"/>
          </a:xfrm>
          <a:prstGeom prst="rect">
            <a:avLst/>
          </a:prstGeom>
        </p:spPr>
        <p:txBody>
          <a:bodyPr lIns="0" tIns="0" rIns="0" bIns="0" rtlCol="0" anchor="t">
            <a:spAutoFit/>
          </a:bodyPr>
          <a:lstStyle/>
          <a:p>
            <a:pPr algn="ctr">
              <a:lnSpc>
                <a:spcPts val="13241"/>
              </a:lnSpc>
            </a:pPr>
            <a:r>
              <a:rPr lang="en-US" sz="12038" spc="72">
                <a:solidFill>
                  <a:srgbClr val="FD5D5B"/>
                </a:solidFill>
                <a:latin typeface="Saira ExtraCondensed Heavy"/>
              </a:rPr>
              <a:t>Traditional game: Cờ gánh </a:t>
            </a:r>
          </a:p>
          <a:p>
            <a:pPr algn="ctr">
              <a:lnSpc>
                <a:spcPts val="13241"/>
              </a:lnSpc>
            </a:pPr>
            <a:r>
              <a:rPr lang="en-US" sz="12038" spc="72">
                <a:solidFill>
                  <a:srgbClr val="FD5D5B"/>
                </a:solidFill>
                <a:latin typeface="Saira ExtraCondensed Heavy"/>
              </a:rPr>
              <a:t>Nhóm 36</a:t>
            </a:r>
          </a:p>
        </p:txBody>
      </p:sp>
      <p:grpSp>
        <p:nvGrpSpPr>
          <p:cNvPr id="19" name="Group 19"/>
          <p:cNvGrpSpPr/>
          <p:nvPr/>
        </p:nvGrpSpPr>
        <p:grpSpPr>
          <a:xfrm>
            <a:off x="10056429" y="5334534"/>
            <a:ext cx="3596594" cy="2938496"/>
            <a:chOff x="0" y="0"/>
            <a:chExt cx="3979331" cy="3251200"/>
          </a:xfrm>
        </p:grpSpPr>
        <p:sp>
          <p:nvSpPr>
            <p:cNvPr id="20" name="Freeform 20"/>
            <p:cNvSpPr/>
            <p:nvPr/>
          </p:nvSpPr>
          <p:spPr>
            <a:xfrm>
              <a:off x="0" y="0"/>
              <a:ext cx="3979331" cy="3251200"/>
            </a:xfrm>
            <a:custGeom>
              <a:avLst/>
              <a:gdLst/>
              <a:ahLst/>
              <a:cxnLst/>
              <a:rect l="l" t="t" r="r" b="b"/>
              <a:pathLst>
                <a:path w="3979331" h="3251200">
                  <a:moveTo>
                    <a:pt x="3979331" y="25400"/>
                  </a:moveTo>
                  <a:cubicBezTo>
                    <a:pt x="3979331" y="11372"/>
                    <a:pt x="3967964" y="0"/>
                    <a:pt x="3953931" y="0"/>
                  </a:cubicBezTo>
                  <a:lnTo>
                    <a:pt x="25400" y="0"/>
                  </a:lnTo>
                  <a:cubicBezTo>
                    <a:pt x="11372" y="0"/>
                    <a:pt x="0" y="11372"/>
                    <a:pt x="0" y="25400"/>
                  </a:cubicBezTo>
                  <a:lnTo>
                    <a:pt x="0" y="3225800"/>
                  </a:lnTo>
                  <a:cubicBezTo>
                    <a:pt x="0" y="3239833"/>
                    <a:pt x="11372" y="3251200"/>
                    <a:pt x="25400" y="3251200"/>
                  </a:cubicBezTo>
                  <a:lnTo>
                    <a:pt x="3953931" y="3251200"/>
                  </a:lnTo>
                  <a:cubicBezTo>
                    <a:pt x="3967964" y="3251200"/>
                    <a:pt x="3979331" y="3239833"/>
                    <a:pt x="3979331" y="3225800"/>
                  </a:cubicBezTo>
                  <a:lnTo>
                    <a:pt x="3979331" y="25400"/>
                  </a:lnTo>
                  <a:close/>
                </a:path>
              </a:pathLst>
            </a:custGeom>
            <a:solidFill>
              <a:srgbClr val="FFD447"/>
            </a:solidFill>
          </p:spPr>
          <p:txBody>
            <a:bodyPr/>
            <a:lstStyle/>
            <a:p>
              <a:endParaRPr lang="en-US"/>
            </a:p>
          </p:txBody>
        </p:sp>
        <p:sp>
          <p:nvSpPr>
            <p:cNvPr id="21" name="TextBox 21"/>
            <p:cNvSpPr txBox="1"/>
            <p:nvPr/>
          </p:nvSpPr>
          <p:spPr>
            <a:xfrm>
              <a:off x="152400" y="177800"/>
              <a:ext cx="3674531" cy="2819400"/>
            </a:xfrm>
            <a:prstGeom prst="rect">
              <a:avLst/>
            </a:prstGeom>
          </p:spPr>
          <p:txBody>
            <a:bodyPr lIns="50800" tIns="50800" rIns="50800" bIns="50800" rtlCol="0" anchor="ctr"/>
            <a:lstStyle/>
            <a:p>
              <a:pPr algn="ctr">
                <a:lnSpc>
                  <a:spcPts val="5599"/>
                </a:lnSpc>
              </a:pPr>
              <a:r>
                <a:rPr lang="en-US" sz="3999">
                  <a:solidFill>
                    <a:srgbClr val="44000A"/>
                  </a:solidFill>
                  <a:latin typeface="Muli Bold"/>
                </a:rPr>
                <a:t>Nguyễn Chiêu Văn</a:t>
              </a:r>
            </a:p>
            <a:p>
              <a:pPr algn="ctr">
                <a:lnSpc>
                  <a:spcPts val="5599"/>
                </a:lnSpc>
              </a:pPr>
              <a:r>
                <a:rPr lang="en-US" sz="3999">
                  <a:solidFill>
                    <a:srgbClr val="44000A"/>
                  </a:solidFill>
                  <a:latin typeface="Muli Bold"/>
                </a:rPr>
                <a:t>20215163</a:t>
              </a:r>
            </a:p>
          </p:txBody>
        </p:sp>
      </p:grpSp>
      <p:sp>
        <p:nvSpPr>
          <p:cNvPr id="22" name="Freeform 22"/>
          <p:cNvSpPr/>
          <p:nvPr/>
        </p:nvSpPr>
        <p:spPr>
          <a:xfrm>
            <a:off x="16570450" y="1253808"/>
            <a:ext cx="299973" cy="299973"/>
          </a:xfrm>
          <a:custGeom>
            <a:avLst/>
            <a:gdLst/>
            <a:ahLst/>
            <a:cxnLst/>
            <a:rect l="l" t="t" r="r" b="b"/>
            <a:pathLst>
              <a:path w="299973" h="299973">
                <a:moveTo>
                  <a:pt x="0" y="0"/>
                </a:moveTo>
                <a:lnTo>
                  <a:pt x="299972" y="0"/>
                </a:lnTo>
                <a:lnTo>
                  <a:pt x="299972" y="299973"/>
                </a:lnTo>
                <a:lnTo>
                  <a:pt x="0" y="299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Freeform 23"/>
          <p:cNvSpPr/>
          <p:nvPr/>
        </p:nvSpPr>
        <p:spPr>
          <a:xfrm>
            <a:off x="14101833" y="3390323"/>
            <a:ext cx="658098" cy="658098"/>
          </a:xfrm>
          <a:custGeom>
            <a:avLst/>
            <a:gdLst/>
            <a:ahLst/>
            <a:cxnLst/>
            <a:rect l="l" t="t" r="r" b="b"/>
            <a:pathLst>
              <a:path w="658098" h="658098">
                <a:moveTo>
                  <a:pt x="0" y="0"/>
                </a:moveTo>
                <a:lnTo>
                  <a:pt x="658098" y="0"/>
                </a:lnTo>
                <a:lnTo>
                  <a:pt x="658098" y="658098"/>
                </a:lnTo>
                <a:lnTo>
                  <a:pt x="0" y="6580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4" name="Freeform 24"/>
          <p:cNvSpPr/>
          <p:nvPr/>
        </p:nvSpPr>
        <p:spPr>
          <a:xfrm>
            <a:off x="3599756" y="3390323"/>
            <a:ext cx="658098" cy="658098"/>
          </a:xfrm>
          <a:custGeom>
            <a:avLst/>
            <a:gdLst/>
            <a:ahLst/>
            <a:cxnLst/>
            <a:rect l="l" t="t" r="r" b="b"/>
            <a:pathLst>
              <a:path w="658098" h="658098">
                <a:moveTo>
                  <a:pt x="0" y="0"/>
                </a:moveTo>
                <a:lnTo>
                  <a:pt x="658098" y="0"/>
                </a:lnTo>
                <a:lnTo>
                  <a:pt x="658098" y="658098"/>
                </a:lnTo>
                <a:lnTo>
                  <a:pt x="0" y="6580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5" name="TextBox 25"/>
          <p:cNvSpPr txBox="1"/>
          <p:nvPr/>
        </p:nvSpPr>
        <p:spPr>
          <a:xfrm>
            <a:off x="1028700" y="8569325"/>
            <a:ext cx="17039862" cy="1416050"/>
          </a:xfrm>
          <a:prstGeom prst="rect">
            <a:avLst/>
          </a:prstGeom>
        </p:spPr>
        <p:txBody>
          <a:bodyPr lIns="0" tIns="0" rIns="0" bIns="0" rtlCol="0" anchor="t">
            <a:spAutoFit/>
          </a:bodyPr>
          <a:lstStyle/>
          <a:p>
            <a:pPr algn="ctr">
              <a:lnSpc>
                <a:spcPts val="5500"/>
              </a:lnSpc>
            </a:pPr>
            <a:r>
              <a:rPr lang="en-US" sz="5000" spc="30">
                <a:solidFill>
                  <a:srgbClr val="44000A"/>
                </a:solidFill>
                <a:latin typeface="Saira ExtraCondensed Heavy"/>
              </a:rPr>
              <a:t>tung.nx215162@sis.hust.edu.vn</a:t>
            </a:r>
          </a:p>
          <a:p>
            <a:pPr algn="ctr">
              <a:lnSpc>
                <a:spcPts val="5500"/>
              </a:lnSpc>
            </a:pPr>
            <a:r>
              <a:rPr lang="en-US" sz="5000" spc="30">
                <a:solidFill>
                  <a:srgbClr val="44000A"/>
                </a:solidFill>
                <a:latin typeface="Saira ExtraCondensed Heavy"/>
              </a:rPr>
              <a:t>van.nc215163@sis.hust.edu.vn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841" y="7861411"/>
            <a:ext cx="2160979" cy="2425589"/>
          </a:xfrm>
          <a:custGeom>
            <a:avLst/>
            <a:gdLst/>
            <a:ahLst/>
            <a:cxnLst/>
            <a:rect l="l" t="t" r="r" b="b"/>
            <a:pathLst>
              <a:path w="2160979" h="2425589">
                <a:moveTo>
                  <a:pt x="0" y="0"/>
                </a:moveTo>
                <a:lnTo>
                  <a:pt x="2160979" y="0"/>
                </a:lnTo>
                <a:lnTo>
                  <a:pt x="2160979" y="2425589"/>
                </a:lnTo>
                <a:lnTo>
                  <a:pt x="0" y="2425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 name="Group 3"/>
          <p:cNvGrpSpPr/>
          <p:nvPr/>
        </p:nvGrpSpPr>
        <p:grpSpPr>
          <a:xfrm>
            <a:off x="218651" y="364629"/>
            <a:ext cx="2645853" cy="1328142"/>
            <a:chOff x="0" y="0"/>
            <a:chExt cx="696850" cy="349799"/>
          </a:xfrm>
        </p:grpSpPr>
        <p:sp>
          <p:nvSpPr>
            <p:cNvPr id="4" name="Freeform 4"/>
            <p:cNvSpPr/>
            <p:nvPr/>
          </p:nvSpPr>
          <p:spPr>
            <a:xfrm>
              <a:off x="0" y="0"/>
              <a:ext cx="696850" cy="349799"/>
            </a:xfrm>
            <a:custGeom>
              <a:avLst/>
              <a:gdLst/>
              <a:ahLst/>
              <a:cxnLst/>
              <a:rect l="l" t="t" r="r" b="b"/>
              <a:pathLst>
                <a:path w="696850" h="349799">
                  <a:moveTo>
                    <a:pt x="125820" y="0"/>
                  </a:moveTo>
                  <a:lnTo>
                    <a:pt x="571030" y="0"/>
                  </a:lnTo>
                  <a:cubicBezTo>
                    <a:pt x="640519" y="0"/>
                    <a:pt x="696850" y="56332"/>
                    <a:pt x="696850" y="125820"/>
                  </a:cubicBezTo>
                  <a:lnTo>
                    <a:pt x="696850" y="223978"/>
                  </a:lnTo>
                  <a:cubicBezTo>
                    <a:pt x="696850" y="293467"/>
                    <a:pt x="640519" y="349799"/>
                    <a:pt x="571030" y="349799"/>
                  </a:cubicBezTo>
                  <a:lnTo>
                    <a:pt x="125820" y="349799"/>
                  </a:lnTo>
                  <a:cubicBezTo>
                    <a:pt x="56332" y="349799"/>
                    <a:pt x="0" y="293467"/>
                    <a:pt x="0" y="223978"/>
                  </a:cubicBezTo>
                  <a:lnTo>
                    <a:pt x="0" y="125820"/>
                  </a:lnTo>
                  <a:cubicBezTo>
                    <a:pt x="0" y="56332"/>
                    <a:pt x="56332" y="0"/>
                    <a:pt x="125820" y="0"/>
                  </a:cubicBezTo>
                  <a:close/>
                </a:path>
              </a:pathLst>
            </a:custGeom>
            <a:solidFill>
              <a:srgbClr val="FFD447"/>
            </a:solidFill>
            <a:ln w="19050" cap="rnd">
              <a:solidFill>
                <a:srgbClr val="40246D"/>
              </a:solidFill>
              <a:prstDash val="solid"/>
              <a:round/>
            </a:ln>
          </p:spPr>
          <p:txBody>
            <a:bodyPr/>
            <a:lstStyle/>
            <a:p>
              <a:endParaRPr lang="en-US"/>
            </a:p>
          </p:txBody>
        </p:sp>
        <p:sp>
          <p:nvSpPr>
            <p:cNvPr id="5" name="TextBox 5"/>
            <p:cNvSpPr txBox="1"/>
            <p:nvPr/>
          </p:nvSpPr>
          <p:spPr>
            <a:xfrm>
              <a:off x="0" y="-47625"/>
              <a:ext cx="696850" cy="397424"/>
            </a:xfrm>
            <a:prstGeom prst="rect">
              <a:avLst/>
            </a:prstGeom>
          </p:spPr>
          <p:txBody>
            <a:bodyPr lIns="254000" tIns="254000" rIns="254000" bIns="254000" rtlCol="0" anchor="ctr"/>
            <a:lstStyle/>
            <a:p>
              <a:pPr algn="ctr">
                <a:lnSpc>
                  <a:spcPts val="3640"/>
                </a:lnSpc>
              </a:pPr>
              <a:r>
                <a:rPr lang="en-US" sz="2600">
                  <a:solidFill>
                    <a:srgbClr val="44000A"/>
                  </a:solidFill>
                  <a:latin typeface="Muli"/>
                </a:rPr>
                <a:t>Demo Video</a:t>
              </a: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3580288" y="169572"/>
            <a:ext cx="13126090" cy="8904634"/>
          </a:xfrm>
          <a:prstGeom prst="rect">
            <a:avLst/>
          </a:prstGeom>
        </p:spPr>
      </p:pic>
      <p:grpSp>
        <p:nvGrpSpPr>
          <p:cNvPr id="7" name="Group 7"/>
          <p:cNvGrpSpPr/>
          <p:nvPr/>
        </p:nvGrpSpPr>
        <p:grpSpPr>
          <a:xfrm>
            <a:off x="6956547" y="9258300"/>
            <a:ext cx="6373572" cy="935736"/>
            <a:chOff x="0" y="0"/>
            <a:chExt cx="1678636" cy="246449"/>
          </a:xfrm>
        </p:grpSpPr>
        <p:sp>
          <p:nvSpPr>
            <p:cNvPr id="8" name="Freeform 8"/>
            <p:cNvSpPr/>
            <p:nvPr/>
          </p:nvSpPr>
          <p:spPr>
            <a:xfrm>
              <a:off x="0" y="0"/>
              <a:ext cx="1678636" cy="246449"/>
            </a:xfrm>
            <a:custGeom>
              <a:avLst/>
              <a:gdLst/>
              <a:ahLst/>
              <a:cxnLst/>
              <a:rect l="l" t="t" r="r" b="b"/>
              <a:pathLst>
                <a:path w="1678636" h="246449">
                  <a:moveTo>
                    <a:pt x="52232" y="0"/>
                  </a:moveTo>
                  <a:lnTo>
                    <a:pt x="1626405" y="0"/>
                  </a:lnTo>
                  <a:cubicBezTo>
                    <a:pt x="1655251" y="0"/>
                    <a:pt x="1678636" y="23385"/>
                    <a:pt x="1678636" y="52232"/>
                  </a:cubicBezTo>
                  <a:lnTo>
                    <a:pt x="1678636" y="194217"/>
                  </a:lnTo>
                  <a:cubicBezTo>
                    <a:pt x="1678636" y="223064"/>
                    <a:pt x="1655251" y="246449"/>
                    <a:pt x="1626405" y="246449"/>
                  </a:cubicBezTo>
                  <a:lnTo>
                    <a:pt x="52232" y="246449"/>
                  </a:lnTo>
                  <a:cubicBezTo>
                    <a:pt x="23385" y="246449"/>
                    <a:pt x="0" y="223064"/>
                    <a:pt x="0" y="194217"/>
                  </a:cubicBezTo>
                  <a:lnTo>
                    <a:pt x="0" y="52232"/>
                  </a:lnTo>
                  <a:cubicBezTo>
                    <a:pt x="0" y="23385"/>
                    <a:pt x="23385" y="0"/>
                    <a:pt x="52232" y="0"/>
                  </a:cubicBezTo>
                  <a:close/>
                </a:path>
              </a:pathLst>
            </a:custGeom>
            <a:solidFill>
              <a:srgbClr val="FFD447"/>
            </a:solidFill>
            <a:ln w="19050" cap="rnd">
              <a:solidFill>
                <a:srgbClr val="40246D"/>
              </a:solidFill>
              <a:prstDash val="solid"/>
              <a:round/>
            </a:ln>
          </p:spPr>
          <p:txBody>
            <a:bodyPr/>
            <a:lstStyle/>
            <a:p>
              <a:endParaRPr lang="en-US"/>
            </a:p>
          </p:txBody>
        </p:sp>
        <p:sp>
          <p:nvSpPr>
            <p:cNvPr id="9" name="TextBox 9"/>
            <p:cNvSpPr txBox="1"/>
            <p:nvPr/>
          </p:nvSpPr>
          <p:spPr>
            <a:xfrm>
              <a:off x="0" y="-47625"/>
              <a:ext cx="1678636" cy="294074"/>
            </a:xfrm>
            <a:prstGeom prst="rect">
              <a:avLst/>
            </a:prstGeom>
          </p:spPr>
          <p:txBody>
            <a:bodyPr lIns="254000" tIns="254000" rIns="254000" bIns="254000" rtlCol="0" anchor="ctr"/>
            <a:lstStyle/>
            <a:p>
              <a:pPr algn="ctr">
                <a:lnSpc>
                  <a:spcPts val="3640"/>
                </a:lnSpc>
              </a:pPr>
              <a:r>
                <a:rPr lang="en-US" sz="2600">
                  <a:solidFill>
                    <a:srgbClr val="44000A"/>
                  </a:solidFill>
                  <a:latin typeface="Muli"/>
                </a:rPr>
                <a:t>Link demo: https://s.net.vn/bRMg</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693"/>
        </a:solidFill>
        <a:effectLst/>
      </p:bgPr>
    </p:bg>
    <p:spTree>
      <p:nvGrpSpPr>
        <p:cNvPr id="1" name=""/>
        <p:cNvGrpSpPr/>
        <p:nvPr/>
      </p:nvGrpSpPr>
      <p:grpSpPr>
        <a:xfrm>
          <a:off x="0" y="0"/>
          <a:ext cx="0" cy="0"/>
          <a:chOff x="0" y="0"/>
          <a:chExt cx="0" cy="0"/>
        </a:xfrm>
      </p:grpSpPr>
      <p:grpSp>
        <p:nvGrpSpPr>
          <p:cNvPr id="2" name="Group 2"/>
          <p:cNvGrpSpPr/>
          <p:nvPr/>
        </p:nvGrpSpPr>
        <p:grpSpPr>
          <a:xfrm>
            <a:off x="10314641" y="739906"/>
            <a:ext cx="6971123" cy="7894569"/>
            <a:chOff x="0" y="0"/>
            <a:chExt cx="1836016" cy="2079228"/>
          </a:xfrm>
        </p:grpSpPr>
        <p:sp>
          <p:nvSpPr>
            <p:cNvPr id="3" name="Freeform 3"/>
            <p:cNvSpPr/>
            <p:nvPr/>
          </p:nvSpPr>
          <p:spPr>
            <a:xfrm>
              <a:off x="0" y="0"/>
              <a:ext cx="1836016" cy="2079228"/>
            </a:xfrm>
            <a:custGeom>
              <a:avLst/>
              <a:gdLst/>
              <a:ahLst/>
              <a:cxnLst/>
              <a:rect l="l" t="t" r="r" b="b"/>
              <a:pathLst>
                <a:path w="1836016" h="2079228">
                  <a:moveTo>
                    <a:pt x="47755" y="0"/>
                  </a:moveTo>
                  <a:lnTo>
                    <a:pt x="1788262" y="0"/>
                  </a:lnTo>
                  <a:cubicBezTo>
                    <a:pt x="1800927" y="0"/>
                    <a:pt x="1813073" y="5031"/>
                    <a:pt x="1822029" y="13987"/>
                  </a:cubicBezTo>
                  <a:cubicBezTo>
                    <a:pt x="1830985" y="22943"/>
                    <a:pt x="1836016" y="35089"/>
                    <a:pt x="1836016" y="47755"/>
                  </a:cubicBezTo>
                  <a:lnTo>
                    <a:pt x="1836016" y="2031473"/>
                  </a:lnTo>
                  <a:cubicBezTo>
                    <a:pt x="1836016" y="2057847"/>
                    <a:pt x="1814636" y="2079228"/>
                    <a:pt x="1788262" y="2079228"/>
                  </a:cubicBezTo>
                  <a:lnTo>
                    <a:pt x="47755" y="2079228"/>
                  </a:lnTo>
                  <a:cubicBezTo>
                    <a:pt x="35089" y="2079228"/>
                    <a:pt x="22943" y="2074197"/>
                    <a:pt x="13987" y="2065241"/>
                  </a:cubicBezTo>
                  <a:cubicBezTo>
                    <a:pt x="5031" y="2056285"/>
                    <a:pt x="0" y="2044139"/>
                    <a:pt x="0" y="2031473"/>
                  </a:cubicBezTo>
                  <a:lnTo>
                    <a:pt x="0" y="47755"/>
                  </a:lnTo>
                  <a:cubicBezTo>
                    <a:pt x="0" y="35089"/>
                    <a:pt x="5031" y="22943"/>
                    <a:pt x="13987" y="13987"/>
                  </a:cubicBezTo>
                  <a:cubicBezTo>
                    <a:pt x="22943" y="5031"/>
                    <a:pt x="35089" y="0"/>
                    <a:pt x="47755" y="0"/>
                  </a:cubicBezTo>
                  <a:close/>
                </a:path>
              </a:pathLst>
            </a:custGeom>
            <a:solidFill>
              <a:srgbClr val="FFFFFF"/>
            </a:solidFill>
            <a:ln w="19050" cap="rnd">
              <a:solidFill>
                <a:srgbClr val="40246D"/>
              </a:solidFill>
              <a:prstDash val="solid"/>
              <a:round/>
            </a:ln>
          </p:spPr>
          <p:txBody>
            <a:bodyPr/>
            <a:lstStyle/>
            <a:p>
              <a:endParaRPr lang="en-US"/>
            </a:p>
          </p:txBody>
        </p:sp>
        <p:sp>
          <p:nvSpPr>
            <p:cNvPr id="4" name="TextBox 4"/>
            <p:cNvSpPr txBox="1"/>
            <p:nvPr/>
          </p:nvSpPr>
          <p:spPr>
            <a:xfrm>
              <a:off x="0" y="-28575"/>
              <a:ext cx="1836016" cy="2107803"/>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5051520" y="9122560"/>
            <a:ext cx="3236480" cy="424535"/>
            <a:chOff x="0" y="0"/>
            <a:chExt cx="777458" cy="101980"/>
          </a:xfrm>
        </p:grpSpPr>
        <p:sp>
          <p:nvSpPr>
            <p:cNvPr id="6" name="Freeform 6"/>
            <p:cNvSpPr/>
            <p:nvPr/>
          </p:nvSpPr>
          <p:spPr>
            <a:xfrm>
              <a:off x="0" y="0"/>
              <a:ext cx="777458" cy="101980"/>
            </a:xfrm>
            <a:custGeom>
              <a:avLst/>
              <a:gdLst/>
              <a:ahLst/>
              <a:cxnLst/>
              <a:rect l="l" t="t" r="r" b="b"/>
              <a:pathLst>
                <a:path w="777458" h="101980">
                  <a:moveTo>
                    <a:pt x="388729" y="0"/>
                  </a:moveTo>
                  <a:cubicBezTo>
                    <a:pt x="174040" y="0"/>
                    <a:pt x="0" y="22829"/>
                    <a:pt x="0" y="50990"/>
                  </a:cubicBezTo>
                  <a:cubicBezTo>
                    <a:pt x="0" y="79151"/>
                    <a:pt x="174040" y="101980"/>
                    <a:pt x="388729" y="101980"/>
                  </a:cubicBezTo>
                  <a:cubicBezTo>
                    <a:pt x="603418" y="101980"/>
                    <a:pt x="777458" y="79151"/>
                    <a:pt x="777458" y="50990"/>
                  </a:cubicBezTo>
                  <a:cubicBezTo>
                    <a:pt x="777458" y="22829"/>
                    <a:pt x="603418" y="0"/>
                    <a:pt x="388729" y="0"/>
                  </a:cubicBezTo>
                  <a:close/>
                </a:path>
              </a:pathLst>
            </a:custGeom>
            <a:solidFill>
              <a:srgbClr val="40246D"/>
            </a:solidFill>
          </p:spPr>
          <p:txBody>
            <a:bodyPr/>
            <a:lstStyle/>
            <a:p>
              <a:endParaRPr lang="en-US"/>
            </a:p>
          </p:txBody>
        </p:sp>
        <p:sp>
          <p:nvSpPr>
            <p:cNvPr id="7" name="TextBox 7"/>
            <p:cNvSpPr txBox="1"/>
            <p:nvPr/>
          </p:nvSpPr>
          <p:spPr>
            <a:xfrm>
              <a:off x="72887" y="-19014"/>
              <a:ext cx="631684" cy="111434"/>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0757314" y="1192748"/>
            <a:ext cx="6085776" cy="6289474"/>
            <a:chOff x="0" y="0"/>
            <a:chExt cx="6362700" cy="6575666"/>
          </a:xfrm>
        </p:grpSpPr>
        <p:sp>
          <p:nvSpPr>
            <p:cNvPr id="9" name="Freeform 9"/>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32517" r="-32517"/>
              </a:stretch>
            </a:blipFill>
          </p:spPr>
          <p:txBody>
            <a:bodyPr/>
            <a:lstStyle/>
            <a:p>
              <a:endParaRPr lang="en-US"/>
            </a:p>
          </p:txBody>
        </p:sp>
      </p:grpSp>
      <p:sp>
        <p:nvSpPr>
          <p:cNvPr id="10" name="Freeform 10"/>
          <p:cNvSpPr/>
          <p:nvPr/>
        </p:nvSpPr>
        <p:spPr>
          <a:xfrm>
            <a:off x="15051520" y="5858139"/>
            <a:ext cx="3236480" cy="3476688"/>
          </a:xfrm>
          <a:custGeom>
            <a:avLst/>
            <a:gdLst/>
            <a:ahLst/>
            <a:cxnLst/>
            <a:rect l="l" t="t" r="r" b="b"/>
            <a:pathLst>
              <a:path w="3236480" h="3476688">
                <a:moveTo>
                  <a:pt x="0" y="0"/>
                </a:moveTo>
                <a:lnTo>
                  <a:pt x="3236480" y="0"/>
                </a:lnTo>
                <a:lnTo>
                  <a:pt x="3236480" y="3476688"/>
                </a:lnTo>
                <a:lnTo>
                  <a:pt x="0" y="3476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rot="-470524">
            <a:off x="9448141" y="985718"/>
            <a:ext cx="3739697" cy="1992102"/>
            <a:chOff x="0" y="0"/>
            <a:chExt cx="812800" cy="432971"/>
          </a:xfrm>
        </p:grpSpPr>
        <p:sp>
          <p:nvSpPr>
            <p:cNvPr id="12" name="Freeform 12"/>
            <p:cNvSpPr/>
            <p:nvPr/>
          </p:nvSpPr>
          <p:spPr>
            <a:xfrm>
              <a:off x="0" y="0"/>
              <a:ext cx="827989" cy="437209"/>
            </a:xfrm>
            <a:custGeom>
              <a:avLst/>
              <a:gdLst/>
              <a:ahLst/>
              <a:cxnLst/>
              <a:rect l="l" t="t" r="r" b="b"/>
              <a:pathLst>
                <a:path w="827989" h="437209">
                  <a:moveTo>
                    <a:pt x="461490" y="0"/>
                  </a:moveTo>
                  <a:cubicBezTo>
                    <a:pt x="470405" y="0"/>
                    <a:pt x="479374" y="0"/>
                    <a:pt x="488272" y="0"/>
                  </a:cubicBezTo>
                  <a:cubicBezTo>
                    <a:pt x="559210" y="7232"/>
                    <a:pt x="603543" y="31303"/>
                    <a:pt x="623736" y="70692"/>
                  </a:cubicBezTo>
                  <a:cubicBezTo>
                    <a:pt x="742003" y="65440"/>
                    <a:pt x="827989" y="139919"/>
                    <a:pt x="775586" y="213017"/>
                  </a:cubicBezTo>
                  <a:cubicBezTo>
                    <a:pt x="793012" y="228377"/>
                    <a:pt x="807550" y="245559"/>
                    <a:pt x="812800" y="268619"/>
                  </a:cubicBezTo>
                  <a:cubicBezTo>
                    <a:pt x="812800" y="275225"/>
                    <a:pt x="812800" y="281816"/>
                    <a:pt x="812800" y="288421"/>
                  </a:cubicBezTo>
                  <a:cubicBezTo>
                    <a:pt x="797154" y="347113"/>
                    <a:pt x="729827" y="386773"/>
                    <a:pt x="619295" y="376096"/>
                  </a:cubicBezTo>
                  <a:cubicBezTo>
                    <a:pt x="590856" y="406232"/>
                    <a:pt x="540252" y="437209"/>
                    <a:pt x="461507" y="432653"/>
                  </a:cubicBezTo>
                  <a:cubicBezTo>
                    <a:pt x="420804" y="430674"/>
                    <a:pt x="392488" y="419215"/>
                    <a:pt x="367697" y="405293"/>
                  </a:cubicBezTo>
                  <a:cubicBezTo>
                    <a:pt x="341584" y="416866"/>
                    <a:pt x="313304" y="425948"/>
                    <a:pt x="272443" y="426048"/>
                  </a:cubicBezTo>
                  <a:cubicBezTo>
                    <a:pt x="177910" y="426219"/>
                    <a:pt x="114672" y="381634"/>
                    <a:pt x="113139" y="320479"/>
                  </a:cubicBezTo>
                  <a:cubicBezTo>
                    <a:pt x="52367" y="306172"/>
                    <a:pt x="11206" y="279467"/>
                    <a:pt x="0" y="233771"/>
                  </a:cubicBezTo>
                  <a:cubicBezTo>
                    <a:pt x="0" y="227167"/>
                    <a:pt x="0" y="220547"/>
                    <a:pt x="0" y="213970"/>
                  </a:cubicBezTo>
                  <a:cubicBezTo>
                    <a:pt x="12369" y="168689"/>
                    <a:pt x="51292" y="140246"/>
                    <a:pt x="116099" y="128188"/>
                  </a:cubicBezTo>
                  <a:cubicBezTo>
                    <a:pt x="112205" y="51802"/>
                    <a:pt x="241837" y="4071"/>
                    <a:pt x="348333" y="37724"/>
                  </a:cubicBezTo>
                  <a:cubicBezTo>
                    <a:pt x="373689" y="21082"/>
                    <a:pt x="409562" y="2932"/>
                    <a:pt x="461490" y="0"/>
                  </a:cubicBezTo>
                  <a:close/>
                </a:path>
              </a:pathLst>
            </a:custGeom>
            <a:solidFill>
              <a:srgbClr val="FD5D5B"/>
            </a:solidFill>
            <a:ln w="19050" cap="sq">
              <a:solidFill>
                <a:srgbClr val="40246D"/>
              </a:solidFill>
              <a:prstDash val="solid"/>
              <a:miter/>
            </a:ln>
          </p:spPr>
          <p:txBody>
            <a:bodyPr/>
            <a:lstStyle/>
            <a:p>
              <a:endParaRPr lang="en-US"/>
            </a:p>
          </p:txBody>
        </p:sp>
        <p:sp>
          <p:nvSpPr>
            <p:cNvPr id="13" name="TextBox 13"/>
            <p:cNvSpPr txBox="1"/>
            <p:nvPr/>
          </p:nvSpPr>
          <p:spPr>
            <a:xfrm>
              <a:off x="38100" y="-4038"/>
              <a:ext cx="736600" cy="375156"/>
            </a:xfrm>
            <a:prstGeom prst="rect">
              <a:avLst/>
            </a:prstGeom>
          </p:spPr>
          <p:txBody>
            <a:bodyPr lIns="50800" tIns="50800" rIns="50800" bIns="50800" rtlCol="0" anchor="ctr"/>
            <a:lstStyle/>
            <a:p>
              <a:pPr algn="ctr">
                <a:lnSpc>
                  <a:spcPts val="4900"/>
                </a:lnSpc>
              </a:pPr>
              <a:r>
                <a:rPr lang="en-US" sz="3500">
                  <a:solidFill>
                    <a:srgbClr val="44000A"/>
                  </a:solidFill>
                  <a:latin typeface="Saira ExtraCondensed Heavy"/>
                </a:rPr>
                <a:t>CỜ GÁNH</a:t>
              </a:r>
            </a:p>
          </p:txBody>
        </p:sp>
      </p:grpSp>
      <p:sp>
        <p:nvSpPr>
          <p:cNvPr id="14" name="Freeform 14"/>
          <p:cNvSpPr/>
          <p:nvPr/>
        </p:nvSpPr>
        <p:spPr>
          <a:xfrm>
            <a:off x="13164496" y="7208006"/>
            <a:ext cx="1887024" cy="1025855"/>
          </a:xfrm>
          <a:custGeom>
            <a:avLst/>
            <a:gdLst/>
            <a:ahLst/>
            <a:cxnLst/>
            <a:rect l="l" t="t" r="r" b="b"/>
            <a:pathLst>
              <a:path w="1887024" h="1025855">
                <a:moveTo>
                  <a:pt x="0" y="0"/>
                </a:moveTo>
                <a:lnTo>
                  <a:pt x="1887024" y="0"/>
                </a:lnTo>
                <a:lnTo>
                  <a:pt x="1887024" y="1025855"/>
                </a:lnTo>
                <a:lnTo>
                  <a:pt x="0" y="10258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rot="697928">
            <a:off x="-3273972" y="7331578"/>
            <a:ext cx="9563951" cy="5222352"/>
          </a:xfrm>
          <a:custGeom>
            <a:avLst/>
            <a:gdLst/>
            <a:ahLst/>
            <a:cxnLst/>
            <a:rect l="l" t="t" r="r" b="b"/>
            <a:pathLst>
              <a:path w="9563951" h="5222352">
                <a:moveTo>
                  <a:pt x="0" y="0"/>
                </a:moveTo>
                <a:lnTo>
                  <a:pt x="9563951" y="0"/>
                </a:lnTo>
                <a:lnTo>
                  <a:pt x="9563951" y="5222353"/>
                </a:lnTo>
                <a:lnTo>
                  <a:pt x="0" y="5222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a:off x="10757314" y="7823651"/>
            <a:ext cx="2169093" cy="424180"/>
            <a:chOff x="0" y="0"/>
            <a:chExt cx="2892125" cy="565574"/>
          </a:xfrm>
        </p:grpSpPr>
        <p:sp>
          <p:nvSpPr>
            <p:cNvPr id="17" name="TextBox 17"/>
            <p:cNvSpPr txBox="1"/>
            <p:nvPr/>
          </p:nvSpPr>
          <p:spPr>
            <a:xfrm>
              <a:off x="413616" y="-57150"/>
              <a:ext cx="2478509" cy="622724"/>
            </a:xfrm>
            <a:prstGeom prst="rect">
              <a:avLst/>
            </a:prstGeom>
          </p:spPr>
          <p:txBody>
            <a:bodyPr lIns="0" tIns="0" rIns="0" bIns="0" rtlCol="0" anchor="t">
              <a:spAutoFit/>
            </a:bodyPr>
            <a:lstStyle/>
            <a:p>
              <a:pPr>
                <a:lnSpc>
                  <a:spcPts val="3919"/>
                </a:lnSpc>
              </a:pPr>
              <a:r>
                <a:rPr lang="en-US" sz="2799">
                  <a:solidFill>
                    <a:srgbClr val="44000A"/>
                  </a:solidFill>
                  <a:latin typeface="Muli"/>
                </a:rPr>
                <a:t>Bàn cờ thô</a:t>
              </a:r>
            </a:p>
          </p:txBody>
        </p:sp>
        <p:sp>
          <p:nvSpPr>
            <p:cNvPr id="18" name="Freeform 18"/>
            <p:cNvSpPr/>
            <p:nvPr/>
          </p:nvSpPr>
          <p:spPr>
            <a:xfrm>
              <a:off x="0" y="126433"/>
              <a:ext cx="312708" cy="312708"/>
            </a:xfrm>
            <a:custGeom>
              <a:avLst/>
              <a:gdLst/>
              <a:ahLst/>
              <a:cxnLst/>
              <a:rect l="l" t="t" r="r" b="b"/>
              <a:pathLst>
                <a:path w="312708" h="312708">
                  <a:moveTo>
                    <a:pt x="0" y="0"/>
                  </a:moveTo>
                  <a:lnTo>
                    <a:pt x="312708" y="0"/>
                  </a:lnTo>
                  <a:lnTo>
                    <a:pt x="312708" y="312708"/>
                  </a:lnTo>
                  <a:lnTo>
                    <a:pt x="0" y="3127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19" name="Group 19"/>
          <p:cNvGrpSpPr/>
          <p:nvPr/>
        </p:nvGrpSpPr>
        <p:grpSpPr>
          <a:xfrm>
            <a:off x="640346" y="344246"/>
            <a:ext cx="8999305" cy="9598509"/>
            <a:chOff x="0" y="0"/>
            <a:chExt cx="11999074" cy="12798011"/>
          </a:xfrm>
        </p:grpSpPr>
        <p:sp>
          <p:nvSpPr>
            <p:cNvPr id="20" name="TextBox 20"/>
            <p:cNvSpPr txBox="1"/>
            <p:nvPr/>
          </p:nvSpPr>
          <p:spPr>
            <a:xfrm>
              <a:off x="0" y="2484460"/>
              <a:ext cx="11999074" cy="9857922"/>
            </a:xfrm>
            <a:prstGeom prst="rect">
              <a:avLst/>
            </a:prstGeom>
          </p:spPr>
          <p:txBody>
            <a:bodyPr lIns="0" tIns="0" rIns="0" bIns="0" rtlCol="0" anchor="t">
              <a:spAutoFit/>
            </a:bodyPr>
            <a:lstStyle/>
            <a:p>
              <a:pPr>
                <a:lnSpc>
                  <a:spcPts val="3956"/>
                </a:lnSpc>
              </a:pPr>
              <a:r>
                <a:rPr lang="en-US" sz="2825" spc="-42">
                  <a:solidFill>
                    <a:srgbClr val="000000"/>
                  </a:solidFill>
                  <a:latin typeface="Muli Bold"/>
                </a:rPr>
                <a:t>Cờ Gánh, một trò chơi dân gian phổ biến tại các vùng quê Việt Nam, đã được tái hiện qua ứng dụng game Cờ Gánh. Được phát triển bằng JavaFX và dựa trên nền tảng kiến thức lập trình hướng đối tượng, ứng dụng này mang đến một trải nghiệm chơi cờ truyền thống đơn giản nhưng sâu sắc.</a:t>
              </a:r>
            </a:p>
            <a:p>
              <a:pPr>
                <a:lnSpc>
                  <a:spcPts val="3956"/>
                </a:lnSpc>
              </a:pPr>
              <a:endParaRPr lang="en-US" sz="2825" spc="-42">
                <a:solidFill>
                  <a:srgbClr val="000000"/>
                </a:solidFill>
                <a:latin typeface="Muli Bold"/>
              </a:endParaRPr>
            </a:p>
            <a:p>
              <a:pPr>
                <a:lnSpc>
                  <a:spcPts val="3956"/>
                </a:lnSpc>
              </a:pPr>
              <a:r>
                <a:rPr lang="en-US" sz="2825" spc="-42">
                  <a:solidFill>
                    <a:srgbClr val="000000"/>
                  </a:solidFill>
                  <a:latin typeface="Muli Bold"/>
                </a:rPr>
                <a:t>Trải qua tay nghề chế tác và sự sáng tạo trong lập trình hướng đối tượng, App game Cờ Gánh không chỉ là một ứng dụng giải trí đơn thuần mà còn là một bức tranh sống động về văn hóa dân gian. Việc sử dụng JavaFX là một bước tiến quan trọng, tận dụng sức mạnh của ngôn ngữ lập trình Java để tạo ra một giao diện đồ họa thân thiện và mượt mà.</a:t>
              </a:r>
            </a:p>
            <a:p>
              <a:pPr>
                <a:lnSpc>
                  <a:spcPts val="3956"/>
                </a:lnSpc>
              </a:pPr>
              <a:endParaRPr lang="en-US" sz="2825" spc="-42">
                <a:solidFill>
                  <a:srgbClr val="000000"/>
                </a:solidFill>
                <a:latin typeface="Muli Bold"/>
              </a:endParaRPr>
            </a:p>
          </p:txBody>
        </p:sp>
        <p:sp>
          <p:nvSpPr>
            <p:cNvPr id="21" name="TextBox 21"/>
            <p:cNvSpPr txBox="1"/>
            <p:nvPr/>
          </p:nvSpPr>
          <p:spPr>
            <a:xfrm>
              <a:off x="0" y="76200"/>
              <a:ext cx="11999074" cy="1913799"/>
            </a:xfrm>
            <a:prstGeom prst="rect">
              <a:avLst/>
            </a:prstGeom>
          </p:spPr>
          <p:txBody>
            <a:bodyPr lIns="0" tIns="0" rIns="0" bIns="0" rtlCol="0" anchor="t">
              <a:spAutoFit/>
            </a:bodyPr>
            <a:lstStyle/>
            <a:p>
              <a:pPr>
                <a:lnSpc>
                  <a:spcPts val="11008"/>
                </a:lnSpc>
              </a:pPr>
              <a:r>
                <a:rPr lang="en-US" sz="9829" spc="-196">
                  <a:solidFill>
                    <a:srgbClr val="44000A"/>
                  </a:solidFill>
                  <a:latin typeface="Saira ExtraCondensed Heavy"/>
                </a:rPr>
                <a:t>GIỚI THIỆU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AEC"/>
        </a:solidFill>
        <a:effectLst/>
      </p:bgPr>
    </p:bg>
    <p:spTree>
      <p:nvGrpSpPr>
        <p:cNvPr id="1" name=""/>
        <p:cNvGrpSpPr/>
        <p:nvPr/>
      </p:nvGrpSpPr>
      <p:grpSpPr>
        <a:xfrm>
          <a:off x="0" y="0"/>
          <a:ext cx="0" cy="0"/>
          <a:chOff x="0" y="0"/>
          <a:chExt cx="0" cy="0"/>
        </a:xfrm>
      </p:grpSpPr>
      <p:sp>
        <p:nvSpPr>
          <p:cNvPr id="2" name="Freeform 2"/>
          <p:cNvSpPr/>
          <p:nvPr/>
        </p:nvSpPr>
        <p:spPr>
          <a:xfrm rot="1087267">
            <a:off x="10757544" y="-2195297"/>
            <a:ext cx="9975080" cy="5097047"/>
          </a:xfrm>
          <a:custGeom>
            <a:avLst/>
            <a:gdLst/>
            <a:ahLst/>
            <a:cxnLst/>
            <a:rect l="l" t="t" r="r" b="b"/>
            <a:pathLst>
              <a:path w="9975080" h="5097047">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2454224" y="1263828"/>
            <a:ext cx="3814890" cy="3244992"/>
            <a:chOff x="0" y="0"/>
            <a:chExt cx="597347" cy="508111"/>
          </a:xfrm>
        </p:grpSpPr>
        <p:sp>
          <p:nvSpPr>
            <p:cNvPr id="4" name="Freeform 4"/>
            <p:cNvSpPr/>
            <p:nvPr/>
          </p:nvSpPr>
          <p:spPr>
            <a:xfrm>
              <a:off x="0" y="0"/>
              <a:ext cx="597347" cy="508111"/>
            </a:xfrm>
            <a:custGeom>
              <a:avLst/>
              <a:gdLst/>
              <a:ahLst/>
              <a:cxnLst/>
              <a:rect l="l" t="t" r="r" b="b"/>
              <a:pathLst>
                <a:path w="597347" h="508111">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FD5D5B"/>
            </a:solidFill>
            <a:ln w="19050" cap="rnd">
              <a:solidFill>
                <a:srgbClr val="40246D"/>
              </a:solidFill>
              <a:prstDash val="solid"/>
              <a:round/>
            </a:ln>
          </p:spPr>
          <p:txBody>
            <a:bodyPr/>
            <a:lstStyle/>
            <a:p>
              <a:endParaRPr lang="en-US"/>
            </a:p>
          </p:txBody>
        </p:sp>
        <p:sp>
          <p:nvSpPr>
            <p:cNvPr id="5" name="TextBox 5"/>
            <p:cNvSpPr txBox="1"/>
            <p:nvPr/>
          </p:nvSpPr>
          <p:spPr>
            <a:xfrm>
              <a:off x="0" y="-47625"/>
              <a:ext cx="597347" cy="555736"/>
            </a:xfrm>
            <a:prstGeom prst="rect">
              <a:avLst/>
            </a:prstGeom>
          </p:spPr>
          <p:txBody>
            <a:bodyPr lIns="254000" tIns="254000" rIns="254000" bIns="254000" rtlCol="0" anchor="ctr"/>
            <a:lstStyle/>
            <a:p>
              <a:pPr algn="ctr">
                <a:lnSpc>
                  <a:spcPts val="3360"/>
                </a:lnSpc>
              </a:pPr>
              <a:endParaRPr/>
            </a:p>
          </p:txBody>
        </p:sp>
      </p:grpSp>
      <p:sp>
        <p:nvSpPr>
          <p:cNvPr id="6" name="Freeform 6"/>
          <p:cNvSpPr/>
          <p:nvPr/>
        </p:nvSpPr>
        <p:spPr>
          <a:xfrm>
            <a:off x="12416370" y="1028700"/>
            <a:ext cx="5871630" cy="3459243"/>
          </a:xfrm>
          <a:custGeom>
            <a:avLst/>
            <a:gdLst/>
            <a:ahLst/>
            <a:cxnLst/>
            <a:rect l="l" t="t" r="r" b="b"/>
            <a:pathLst>
              <a:path w="5871630" h="3459243">
                <a:moveTo>
                  <a:pt x="0" y="0"/>
                </a:moveTo>
                <a:lnTo>
                  <a:pt x="5871630" y="0"/>
                </a:lnTo>
                <a:lnTo>
                  <a:pt x="5871630" y="3459243"/>
                </a:lnTo>
                <a:lnTo>
                  <a:pt x="0" y="3459243"/>
                </a:lnTo>
                <a:lnTo>
                  <a:pt x="0" y="0"/>
                </a:lnTo>
                <a:close/>
              </a:path>
            </a:pathLst>
          </a:custGeom>
          <a:blipFill>
            <a:blip r:embed="rId4">
              <a:extLst>
                <a:ext uri="{96DAC541-7B7A-43D3-8B79-37D633B846F1}">
                  <asvg:svgBlip xmlns:asvg="http://schemas.microsoft.com/office/drawing/2016/SVG/main" r:embed="rId5"/>
                </a:ext>
              </a:extLst>
            </a:blip>
            <a:stretch>
              <a:fillRect b="-40727"/>
            </a:stretch>
          </a:blipFill>
        </p:spPr>
        <p:txBody>
          <a:bodyPr/>
          <a:lstStyle/>
          <a:p>
            <a:endParaRPr lang="en-US"/>
          </a:p>
        </p:txBody>
      </p:sp>
      <p:sp>
        <p:nvSpPr>
          <p:cNvPr id="7" name="Freeform 7"/>
          <p:cNvSpPr/>
          <p:nvPr/>
        </p:nvSpPr>
        <p:spPr>
          <a:xfrm>
            <a:off x="9558029" y="8290432"/>
            <a:ext cx="9975080" cy="5097047"/>
          </a:xfrm>
          <a:custGeom>
            <a:avLst/>
            <a:gdLst/>
            <a:ahLst/>
            <a:cxnLst/>
            <a:rect l="l" t="t" r="r" b="b"/>
            <a:pathLst>
              <a:path w="9975080" h="5097047">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12454224" y="6013308"/>
            <a:ext cx="3814890" cy="3244992"/>
            <a:chOff x="0" y="0"/>
            <a:chExt cx="597347" cy="508111"/>
          </a:xfrm>
        </p:grpSpPr>
        <p:sp>
          <p:nvSpPr>
            <p:cNvPr id="9" name="Freeform 9"/>
            <p:cNvSpPr/>
            <p:nvPr/>
          </p:nvSpPr>
          <p:spPr>
            <a:xfrm>
              <a:off x="0" y="0"/>
              <a:ext cx="597347" cy="508111"/>
            </a:xfrm>
            <a:custGeom>
              <a:avLst/>
              <a:gdLst/>
              <a:ahLst/>
              <a:cxnLst/>
              <a:rect l="l" t="t" r="r" b="b"/>
              <a:pathLst>
                <a:path w="597347" h="508111">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FF9141"/>
            </a:solidFill>
            <a:ln w="19050" cap="rnd">
              <a:solidFill>
                <a:srgbClr val="40246D"/>
              </a:solidFill>
              <a:prstDash val="solid"/>
              <a:round/>
            </a:ln>
          </p:spPr>
          <p:txBody>
            <a:bodyPr/>
            <a:lstStyle/>
            <a:p>
              <a:endParaRPr lang="en-US"/>
            </a:p>
          </p:txBody>
        </p:sp>
        <p:sp>
          <p:nvSpPr>
            <p:cNvPr id="10" name="TextBox 10"/>
            <p:cNvSpPr txBox="1"/>
            <p:nvPr/>
          </p:nvSpPr>
          <p:spPr>
            <a:xfrm>
              <a:off x="0" y="-47625"/>
              <a:ext cx="597347" cy="555736"/>
            </a:xfrm>
            <a:prstGeom prst="rect">
              <a:avLst/>
            </a:prstGeom>
          </p:spPr>
          <p:txBody>
            <a:bodyPr lIns="254000" tIns="254000" rIns="254000" bIns="254000" rtlCol="0" anchor="ctr"/>
            <a:lstStyle/>
            <a:p>
              <a:pPr algn="ctr">
                <a:lnSpc>
                  <a:spcPts val="3360"/>
                </a:lnSpc>
              </a:pPr>
              <a:endParaRPr/>
            </a:p>
          </p:txBody>
        </p:sp>
      </p:grpSp>
      <p:sp>
        <p:nvSpPr>
          <p:cNvPr id="11" name="Freeform 11"/>
          <p:cNvSpPr/>
          <p:nvPr/>
        </p:nvSpPr>
        <p:spPr>
          <a:xfrm>
            <a:off x="12968491" y="5193574"/>
            <a:ext cx="3702348" cy="4064726"/>
          </a:xfrm>
          <a:custGeom>
            <a:avLst/>
            <a:gdLst/>
            <a:ahLst/>
            <a:cxnLst/>
            <a:rect l="l" t="t" r="r" b="b"/>
            <a:pathLst>
              <a:path w="3702348" h="4064726">
                <a:moveTo>
                  <a:pt x="0" y="0"/>
                </a:moveTo>
                <a:lnTo>
                  <a:pt x="3702347" y="0"/>
                </a:lnTo>
                <a:lnTo>
                  <a:pt x="3702347" y="4064726"/>
                </a:lnTo>
                <a:lnTo>
                  <a:pt x="0" y="4064726"/>
                </a:lnTo>
                <a:lnTo>
                  <a:pt x="0" y="0"/>
                </a:lnTo>
                <a:close/>
              </a:path>
            </a:pathLst>
          </a:custGeom>
          <a:blipFill>
            <a:blip r:embed="rId6">
              <a:extLst>
                <a:ext uri="{96DAC541-7B7A-43D3-8B79-37D633B846F1}">
                  <asvg:svgBlip xmlns:asvg="http://schemas.microsoft.com/office/drawing/2016/SVG/main" r:embed="rId7"/>
                </a:ext>
              </a:extLst>
            </a:blip>
            <a:stretch>
              <a:fillRect b="-38007"/>
            </a:stretch>
          </a:blipFill>
        </p:spPr>
        <p:txBody>
          <a:bodyPr/>
          <a:lstStyle/>
          <a:p>
            <a:endParaRPr lang="en-US"/>
          </a:p>
        </p:txBody>
      </p:sp>
      <p:sp>
        <p:nvSpPr>
          <p:cNvPr id="12" name="Freeform 12"/>
          <p:cNvSpPr/>
          <p:nvPr/>
        </p:nvSpPr>
        <p:spPr>
          <a:xfrm>
            <a:off x="1028700" y="3565929"/>
            <a:ext cx="320089" cy="320089"/>
          </a:xfrm>
          <a:custGeom>
            <a:avLst/>
            <a:gdLst/>
            <a:ahLst/>
            <a:cxnLst/>
            <a:rect l="l" t="t" r="r" b="b"/>
            <a:pathLst>
              <a:path w="320089" h="320089">
                <a:moveTo>
                  <a:pt x="0" y="0"/>
                </a:moveTo>
                <a:lnTo>
                  <a:pt x="320089" y="0"/>
                </a:lnTo>
                <a:lnTo>
                  <a:pt x="320089" y="320089"/>
                </a:lnTo>
                <a:lnTo>
                  <a:pt x="0" y="3200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028700" y="5674169"/>
            <a:ext cx="320089" cy="320089"/>
          </a:xfrm>
          <a:custGeom>
            <a:avLst/>
            <a:gdLst/>
            <a:ahLst/>
            <a:cxnLst/>
            <a:rect l="l" t="t" r="r" b="b"/>
            <a:pathLst>
              <a:path w="320089" h="320089">
                <a:moveTo>
                  <a:pt x="0" y="0"/>
                </a:moveTo>
                <a:lnTo>
                  <a:pt x="320089" y="0"/>
                </a:lnTo>
                <a:lnTo>
                  <a:pt x="320089" y="320089"/>
                </a:lnTo>
                <a:lnTo>
                  <a:pt x="0" y="3200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028700" y="1938659"/>
            <a:ext cx="10957967" cy="7521315"/>
          </a:xfrm>
          <a:custGeom>
            <a:avLst/>
            <a:gdLst/>
            <a:ahLst/>
            <a:cxnLst/>
            <a:rect l="l" t="t" r="r" b="b"/>
            <a:pathLst>
              <a:path w="10957967" h="7521315">
                <a:moveTo>
                  <a:pt x="0" y="0"/>
                </a:moveTo>
                <a:lnTo>
                  <a:pt x="10957967" y="0"/>
                </a:lnTo>
                <a:lnTo>
                  <a:pt x="10957967" y="7521316"/>
                </a:lnTo>
                <a:lnTo>
                  <a:pt x="0" y="7521316"/>
                </a:lnTo>
                <a:lnTo>
                  <a:pt x="0" y="0"/>
                </a:lnTo>
                <a:close/>
              </a:path>
            </a:pathLst>
          </a:custGeom>
          <a:blipFill>
            <a:blip r:embed="rId10"/>
            <a:stretch>
              <a:fillRect/>
            </a:stretch>
          </a:blipFill>
        </p:spPr>
        <p:txBody>
          <a:bodyPr/>
          <a:lstStyle/>
          <a:p>
            <a:endParaRPr lang="en-US"/>
          </a:p>
        </p:txBody>
      </p:sp>
      <p:sp>
        <p:nvSpPr>
          <p:cNvPr id="15" name="TextBox 15"/>
          <p:cNvSpPr txBox="1"/>
          <p:nvPr/>
        </p:nvSpPr>
        <p:spPr>
          <a:xfrm>
            <a:off x="706109" y="419901"/>
            <a:ext cx="9183561" cy="1148080"/>
          </a:xfrm>
          <a:prstGeom prst="rect">
            <a:avLst/>
          </a:prstGeom>
        </p:spPr>
        <p:txBody>
          <a:bodyPr lIns="0" tIns="0" rIns="0" bIns="0" rtlCol="0" anchor="t">
            <a:spAutoFit/>
          </a:bodyPr>
          <a:lstStyle/>
          <a:p>
            <a:pPr>
              <a:lnSpc>
                <a:spcPts val="8960"/>
              </a:lnSpc>
            </a:pPr>
            <a:r>
              <a:rPr lang="en-US" sz="8000" spc="-160">
                <a:solidFill>
                  <a:srgbClr val="44000A"/>
                </a:solidFill>
                <a:latin typeface="Saira ExtraCondensed Bold"/>
              </a:rPr>
              <a:t>USE CASE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783"/>
        </a:solidFill>
        <a:effectLst/>
      </p:bgPr>
    </p:bg>
    <p:spTree>
      <p:nvGrpSpPr>
        <p:cNvPr id="1" name=""/>
        <p:cNvGrpSpPr/>
        <p:nvPr/>
      </p:nvGrpSpPr>
      <p:grpSpPr>
        <a:xfrm>
          <a:off x="0" y="0"/>
          <a:ext cx="0" cy="0"/>
          <a:chOff x="0" y="0"/>
          <a:chExt cx="0" cy="0"/>
        </a:xfrm>
      </p:grpSpPr>
      <p:sp>
        <p:nvSpPr>
          <p:cNvPr id="2" name="Freeform 2"/>
          <p:cNvSpPr/>
          <p:nvPr/>
        </p:nvSpPr>
        <p:spPr>
          <a:xfrm rot="1112258">
            <a:off x="-3667864" y="7573670"/>
            <a:ext cx="9975080" cy="5097047"/>
          </a:xfrm>
          <a:custGeom>
            <a:avLst/>
            <a:gdLst/>
            <a:ahLst/>
            <a:cxnLst/>
            <a:rect l="l" t="t" r="r" b="b"/>
            <a:pathLst>
              <a:path w="9975080" h="5097047">
                <a:moveTo>
                  <a:pt x="0" y="0"/>
                </a:moveTo>
                <a:lnTo>
                  <a:pt x="9975079" y="0"/>
                </a:lnTo>
                <a:lnTo>
                  <a:pt x="9975079"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784281">
            <a:off x="12271760" y="7858943"/>
            <a:ext cx="9975080" cy="5097047"/>
          </a:xfrm>
          <a:custGeom>
            <a:avLst/>
            <a:gdLst/>
            <a:ahLst/>
            <a:cxnLst/>
            <a:rect l="l" t="t" r="r" b="b"/>
            <a:pathLst>
              <a:path w="9975080" h="5097047">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152099" y="9046033"/>
            <a:ext cx="1302339" cy="345295"/>
            <a:chOff x="0" y="0"/>
            <a:chExt cx="312844" cy="82946"/>
          </a:xfrm>
        </p:grpSpPr>
        <p:sp>
          <p:nvSpPr>
            <p:cNvPr id="5" name="Freeform 5"/>
            <p:cNvSpPr/>
            <p:nvPr/>
          </p:nvSpPr>
          <p:spPr>
            <a:xfrm>
              <a:off x="0" y="0"/>
              <a:ext cx="312844" cy="82946"/>
            </a:xfrm>
            <a:custGeom>
              <a:avLst/>
              <a:gdLst/>
              <a:ahLst/>
              <a:cxnLst/>
              <a:rect l="l" t="t" r="r" b="b"/>
              <a:pathLst>
                <a:path w="312844" h="82946">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txBody>
            <a:bodyPr/>
            <a:lstStyle/>
            <a:p>
              <a:endParaRPr lang="en-US"/>
            </a:p>
          </p:txBody>
        </p:sp>
        <p:sp>
          <p:nvSpPr>
            <p:cNvPr id="6" name="TextBox 6"/>
            <p:cNvSpPr txBox="1"/>
            <p:nvPr/>
          </p:nvSpPr>
          <p:spPr>
            <a:xfrm>
              <a:off x="29329" y="-20799"/>
              <a:ext cx="254186" cy="95969"/>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a:off x="16152099" y="7392971"/>
            <a:ext cx="1302339" cy="1865329"/>
          </a:xfrm>
          <a:custGeom>
            <a:avLst/>
            <a:gdLst/>
            <a:ahLst/>
            <a:cxnLst/>
            <a:rect l="l" t="t" r="r" b="b"/>
            <a:pathLst>
              <a:path w="1302339" h="1865329">
                <a:moveTo>
                  <a:pt x="0" y="0"/>
                </a:moveTo>
                <a:lnTo>
                  <a:pt x="1302339" y="0"/>
                </a:lnTo>
                <a:lnTo>
                  <a:pt x="1302339"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886772" y="195082"/>
            <a:ext cx="14912665" cy="1148080"/>
          </a:xfrm>
          <a:prstGeom prst="rect">
            <a:avLst/>
          </a:prstGeom>
        </p:spPr>
        <p:txBody>
          <a:bodyPr lIns="0" tIns="0" rIns="0" bIns="0" rtlCol="0" anchor="t">
            <a:spAutoFit/>
          </a:bodyPr>
          <a:lstStyle/>
          <a:p>
            <a:pPr algn="ctr">
              <a:lnSpc>
                <a:spcPts val="8960"/>
              </a:lnSpc>
            </a:pPr>
            <a:r>
              <a:rPr lang="en-US" sz="8000" spc="-160">
                <a:solidFill>
                  <a:srgbClr val="44000A"/>
                </a:solidFill>
                <a:latin typeface="Saira ExtraCondensed Heavy"/>
              </a:rPr>
              <a:t>CLASS DIAGRAM</a:t>
            </a:r>
          </a:p>
        </p:txBody>
      </p:sp>
      <p:grpSp>
        <p:nvGrpSpPr>
          <p:cNvPr id="9" name="Group 9"/>
          <p:cNvGrpSpPr/>
          <p:nvPr/>
        </p:nvGrpSpPr>
        <p:grpSpPr>
          <a:xfrm>
            <a:off x="1028700" y="9057077"/>
            <a:ext cx="1248075" cy="345295"/>
            <a:chOff x="0" y="0"/>
            <a:chExt cx="299809" cy="82946"/>
          </a:xfrm>
        </p:grpSpPr>
        <p:sp>
          <p:nvSpPr>
            <p:cNvPr id="10" name="Freeform 10"/>
            <p:cNvSpPr/>
            <p:nvPr/>
          </p:nvSpPr>
          <p:spPr>
            <a:xfrm>
              <a:off x="0" y="0"/>
              <a:ext cx="299809" cy="82946"/>
            </a:xfrm>
            <a:custGeom>
              <a:avLst/>
              <a:gdLst/>
              <a:ahLst/>
              <a:cxnLst/>
              <a:rect l="l" t="t" r="r" b="b"/>
              <a:pathLst>
                <a:path w="299809" h="82946">
                  <a:moveTo>
                    <a:pt x="149904" y="0"/>
                  </a:moveTo>
                  <a:cubicBezTo>
                    <a:pt x="67115" y="0"/>
                    <a:pt x="0" y="18568"/>
                    <a:pt x="0" y="41473"/>
                  </a:cubicBezTo>
                  <a:cubicBezTo>
                    <a:pt x="0" y="64378"/>
                    <a:pt x="67115" y="82946"/>
                    <a:pt x="149904" y="82946"/>
                  </a:cubicBezTo>
                  <a:cubicBezTo>
                    <a:pt x="232694" y="82946"/>
                    <a:pt x="299809" y="64378"/>
                    <a:pt x="299809" y="41473"/>
                  </a:cubicBezTo>
                  <a:cubicBezTo>
                    <a:pt x="299809" y="18568"/>
                    <a:pt x="232694" y="0"/>
                    <a:pt x="149904" y="0"/>
                  </a:cubicBezTo>
                  <a:close/>
                </a:path>
              </a:pathLst>
            </a:custGeom>
            <a:solidFill>
              <a:srgbClr val="40246D"/>
            </a:solidFill>
          </p:spPr>
          <p:txBody>
            <a:bodyPr/>
            <a:lstStyle/>
            <a:p>
              <a:endParaRPr lang="en-US"/>
            </a:p>
          </p:txBody>
        </p:sp>
        <p:sp>
          <p:nvSpPr>
            <p:cNvPr id="11" name="TextBox 11"/>
            <p:cNvSpPr txBox="1"/>
            <p:nvPr/>
          </p:nvSpPr>
          <p:spPr>
            <a:xfrm>
              <a:off x="28107" y="-20799"/>
              <a:ext cx="243595" cy="95969"/>
            </a:xfrm>
            <a:prstGeom prst="rect">
              <a:avLst/>
            </a:prstGeom>
          </p:spPr>
          <p:txBody>
            <a:bodyPr lIns="50800" tIns="50800" rIns="50800" bIns="50800" rtlCol="0" anchor="ctr"/>
            <a:lstStyle/>
            <a:p>
              <a:pPr algn="ctr">
                <a:lnSpc>
                  <a:spcPts val="2520"/>
                </a:lnSpc>
              </a:pPr>
              <a:endParaRPr/>
            </a:p>
          </p:txBody>
        </p:sp>
      </p:grpSp>
      <p:sp>
        <p:nvSpPr>
          <p:cNvPr id="12" name="Freeform 12"/>
          <p:cNvSpPr/>
          <p:nvPr/>
        </p:nvSpPr>
        <p:spPr>
          <a:xfrm>
            <a:off x="1028700" y="7392971"/>
            <a:ext cx="1248075" cy="1865329"/>
          </a:xfrm>
          <a:custGeom>
            <a:avLst/>
            <a:gdLst/>
            <a:ahLst/>
            <a:cxnLst/>
            <a:rect l="l" t="t" r="r" b="b"/>
            <a:pathLst>
              <a:path w="1248075" h="1865329">
                <a:moveTo>
                  <a:pt x="0" y="0"/>
                </a:moveTo>
                <a:lnTo>
                  <a:pt x="1248075" y="0"/>
                </a:lnTo>
                <a:lnTo>
                  <a:pt x="1248075" y="1865329"/>
                </a:lnTo>
                <a:lnTo>
                  <a:pt x="0" y="1865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2569560" y="1133368"/>
            <a:ext cx="467968" cy="467968"/>
          </a:xfrm>
          <a:custGeom>
            <a:avLst/>
            <a:gdLst/>
            <a:ahLst/>
            <a:cxnLst/>
            <a:rect l="l" t="t" r="r" b="b"/>
            <a:pathLst>
              <a:path w="467968" h="467968">
                <a:moveTo>
                  <a:pt x="0" y="0"/>
                </a:moveTo>
                <a:lnTo>
                  <a:pt x="467968" y="0"/>
                </a:lnTo>
                <a:lnTo>
                  <a:pt x="467968" y="467968"/>
                </a:lnTo>
                <a:lnTo>
                  <a:pt x="0" y="4679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250472" y="1133368"/>
            <a:ext cx="467968" cy="467968"/>
          </a:xfrm>
          <a:custGeom>
            <a:avLst/>
            <a:gdLst/>
            <a:ahLst/>
            <a:cxnLst/>
            <a:rect l="l" t="t" r="r" b="b"/>
            <a:pathLst>
              <a:path w="467968" h="467968">
                <a:moveTo>
                  <a:pt x="0" y="0"/>
                </a:moveTo>
                <a:lnTo>
                  <a:pt x="467968" y="0"/>
                </a:lnTo>
                <a:lnTo>
                  <a:pt x="467968" y="467968"/>
                </a:lnTo>
                <a:lnTo>
                  <a:pt x="0" y="4679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rot="-2806148" flipH="1">
            <a:off x="707468" y="3702568"/>
            <a:ext cx="992580" cy="395227"/>
          </a:xfrm>
          <a:custGeom>
            <a:avLst/>
            <a:gdLst/>
            <a:ahLst/>
            <a:cxnLst/>
            <a:rect l="l" t="t" r="r" b="b"/>
            <a:pathLst>
              <a:path w="992580" h="395227">
                <a:moveTo>
                  <a:pt x="992580" y="0"/>
                </a:moveTo>
                <a:lnTo>
                  <a:pt x="0" y="0"/>
                </a:lnTo>
                <a:lnTo>
                  <a:pt x="0" y="395227"/>
                </a:lnTo>
                <a:lnTo>
                  <a:pt x="992580" y="395227"/>
                </a:lnTo>
                <a:lnTo>
                  <a:pt x="99258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rot="8608871" flipH="1">
            <a:off x="16306979" y="4546079"/>
            <a:ext cx="992580" cy="395227"/>
          </a:xfrm>
          <a:custGeom>
            <a:avLst/>
            <a:gdLst/>
            <a:ahLst/>
            <a:cxnLst/>
            <a:rect l="l" t="t" r="r" b="b"/>
            <a:pathLst>
              <a:path w="992580" h="395227">
                <a:moveTo>
                  <a:pt x="992579" y="0"/>
                </a:moveTo>
                <a:lnTo>
                  <a:pt x="0" y="0"/>
                </a:lnTo>
                <a:lnTo>
                  <a:pt x="0" y="395227"/>
                </a:lnTo>
                <a:lnTo>
                  <a:pt x="992579" y="395227"/>
                </a:lnTo>
                <a:lnTo>
                  <a:pt x="9925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19" name="Picture 18" descr="A screenshot of a computer screen&#10;&#10;Description automatically generated">
            <a:extLst>
              <a:ext uri="{FF2B5EF4-FFF2-40B4-BE49-F238E27FC236}">
                <a16:creationId xmlns:a16="http://schemas.microsoft.com/office/drawing/2014/main" id="{6C6714E5-A557-2546-04D0-59A2CBB519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80240" y="266700"/>
            <a:ext cx="9410202" cy="9259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783"/>
        </a:solidFill>
        <a:effectLst/>
      </p:bgPr>
    </p:bg>
    <p:spTree>
      <p:nvGrpSpPr>
        <p:cNvPr id="1" name=""/>
        <p:cNvGrpSpPr/>
        <p:nvPr/>
      </p:nvGrpSpPr>
      <p:grpSpPr>
        <a:xfrm>
          <a:off x="0" y="0"/>
          <a:ext cx="0" cy="0"/>
          <a:chOff x="0" y="0"/>
          <a:chExt cx="0" cy="0"/>
        </a:xfrm>
      </p:grpSpPr>
      <p:sp>
        <p:nvSpPr>
          <p:cNvPr id="2" name="Freeform 2"/>
          <p:cNvSpPr/>
          <p:nvPr/>
        </p:nvSpPr>
        <p:spPr>
          <a:xfrm rot="-1784281">
            <a:off x="12271760" y="7858943"/>
            <a:ext cx="9975080" cy="5097047"/>
          </a:xfrm>
          <a:custGeom>
            <a:avLst/>
            <a:gdLst/>
            <a:ahLst/>
            <a:cxnLst/>
            <a:rect l="l" t="t" r="r" b="b"/>
            <a:pathLst>
              <a:path w="9975080" h="5097047">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03269" y="9085652"/>
            <a:ext cx="1302339" cy="345295"/>
            <a:chOff x="0" y="0"/>
            <a:chExt cx="312844" cy="82946"/>
          </a:xfrm>
        </p:grpSpPr>
        <p:sp>
          <p:nvSpPr>
            <p:cNvPr id="4" name="Freeform 4"/>
            <p:cNvSpPr/>
            <p:nvPr/>
          </p:nvSpPr>
          <p:spPr>
            <a:xfrm>
              <a:off x="0" y="0"/>
              <a:ext cx="312844" cy="82946"/>
            </a:xfrm>
            <a:custGeom>
              <a:avLst/>
              <a:gdLst/>
              <a:ahLst/>
              <a:cxnLst/>
              <a:rect l="l" t="t" r="r" b="b"/>
              <a:pathLst>
                <a:path w="312844" h="82946">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txBody>
            <a:bodyPr/>
            <a:lstStyle/>
            <a:p>
              <a:endParaRPr lang="en-US"/>
            </a:p>
          </p:txBody>
        </p:sp>
        <p:sp>
          <p:nvSpPr>
            <p:cNvPr id="5" name="TextBox 5"/>
            <p:cNvSpPr txBox="1"/>
            <p:nvPr/>
          </p:nvSpPr>
          <p:spPr>
            <a:xfrm>
              <a:off x="29329" y="-20799"/>
              <a:ext cx="254186" cy="95969"/>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16803269" y="7525999"/>
            <a:ext cx="1302339" cy="1865329"/>
          </a:xfrm>
          <a:custGeom>
            <a:avLst/>
            <a:gdLst/>
            <a:ahLst/>
            <a:cxnLst/>
            <a:rect l="l" t="t" r="r" b="b"/>
            <a:pathLst>
              <a:path w="1302339" h="1865329">
                <a:moveTo>
                  <a:pt x="0" y="0"/>
                </a:moveTo>
                <a:lnTo>
                  <a:pt x="1302338" y="0"/>
                </a:lnTo>
                <a:lnTo>
                  <a:pt x="1302338"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652737" y="219272"/>
            <a:ext cx="14912665" cy="1148080"/>
          </a:xfrm>
          <a:prstGeom prst="rect">
            <a:avLst/>
          </a:prstGeom>
        </p:spPr>
        <p:txBody>
          <a:bodyPr lIns="0" tIns="0" rIns="0" bIns="0" rtlCol="0" anchor="t">
            <a:spAutoFit/>
          </a:bodyPr>
          <a:lstStyle/>
          <a:p>
            <a:pPr algn="ctr">
              <a:lnSpc>
                <a:spcPts val="8960"/>
              </a:lnSpc>
            </a:pPr>
            <a:r>
              <a:rPr lang="en-US" sz="8000" spc="-160">
                <a:solidFill>
                  <a:srgbClr val="44000A"/>
                </a:solidFill>
                <a:latin typeface="Saira ExtraCondensed Heavy"/>
              </a:rPr>
              <a:t>CLASS DIAGRAM FOR PACKAGES/MODULES</a:t>
            </a:r>
          </a:p>
        </p:txBody>
      </p:sp>
      <p:sp>
        <p:nvSpPr>
          <p:cNvPr id="8" name="Freeform 8"/>
          <p:cNvSpPr/>
          <p:nvPr/>
        </p:nvSpPr>
        <p:spPr>
          <a:xfrm>
            <a:off x="15250472" y="1133368"/>
            <a:ext cx="467968" cy="467968"/>
          </a:xfrm>
          <a:custGeom>
            <a:avLst/>
            <a:gdLst/>
            <a:ahLst/>
            <a:cxnLst/>
            <a:rect l="l" t="t" r="r" b="b"/>
            <a:pathLst>
              <a:path w="467968" h="467968">
                <a:moveTo>
                  <a:pt x="0" y="0"/>
                </a:moveTo>
                <a:lnTo>
                  <a:pt x="467968" y="0"/>
                </a:lnTo>
                <a:lnTo>
                  <a:pt x="467968" y="467968"/>
                </a:lnTo>
                <a:lnTo>
                  <a:pt x="0" y="467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8608871" flipH="1">
            <a:off x="16306979" y="4546079"/>
            <a:ext cx="992580" cy="395227"/>
          </a:xfrm>
          <a:custGeom>
            <a:avLst/>
            <a:gdLst/>
            <a:ahLst/>
            <a:cxnLst/>
            <a:rect l="l" t="t" r="r" b="b"/>
            <a:pathLst>
              <a:path w="992580" h="395227">
                <a:moveTo>
                  <a:pt x="992579" y="0"/>
                </a:moveTo>
                <a:lnTo>
                  <a:pt x="0" y="0"/>
                </a:lnTo>
                <a:lnTo>
                  <a:pt x="0" y="395227"/>
                </a:lnTo>
                <a:lnTo>
                  <a:pt x="992579" y="395227"/>
                </a:lnTo>
                <a:lnTo>
                  <a:pt x="99257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717331" y="1639436"/>
            <a:ext cx="8113433" cy="10806289"/>
          </a:xfrm>
          <a:prstGeom prst="rect">
            <a:avLst/>
          </a:prstGeom>
        </p:spPr>
        <p:txBody>
          <a:bodyPr lIns="0" tIns="0" rIns="0" bIns="0" rtlCol="0" anchor="t">
            <a:spAutoFit/>
          </a:bodyPr>
          <a:lstStyle/>
          <a:p>
            <a:pPr algn="just">
              <a:lnSpc>
                <a:spcPts val="4744"/>
              </a:lnSpc>
            </a:pPr>
            <a:r>
              <a:rPr lang="en-US" sz="4236" spc="-84">
                <a:solidFill>
                  <a:srgbClr val="44000A"/>
                </a:solidFill>
                <a:latin typeface="Saira ExtraCondensed Heavy"/>
              </a:rPr>
              <a:t>Package Windows: </a:t>
            </a:r>
          </a:p>
          <a:p>
            <a:pPr marL="914583" lvl="1" indent="-457292" algn="just">
              <a:lnSpc>
                <a:spcPts val="4744"/>
              </a:lnSpc>
              <a:buFont typeface="Arial"/>
              <a:buChar char="•"/>
            </a:pPr>
            <a:r>
              <a:rPr lang="en-US" sz="4236" spc="-84">
                <a:solidFill>
                  <a:srgbClr val="44000A"/>
                </a:solidFill>
                <a:latin typeface="Saira ExtraCondensed Heavy"/>
              </a:rPr>
              <a:t>ExitDialog: Hiển thị hộp thoại xác nhận việc thoát khỏi chương trình.</a:t>
            </a:r>
          </a:p>
          <a:p>
            <a:pPr marL="914583" lvl="1" indent="-457292" algn="just">
              <a:lnSpc>
                <a:spcPts val="4744"/>
              </a:lnSpc>
              <a:buFont typeface="Arial"/>
              <a:buChar char="•"/>
            </a:pPr>
            <a:r>
              <a:rPr lang="en-US" sz="4236" spc="-84">
                <a:solidFill>
                  <a:srgbClr val="44000A"/>
                </a:solidFill>
                <a:latin typeface="Saira ExtraCondensed Heavy"/>
              </a:rPr>
              <a:t>WinPopUp: Hiển thị hộp thoại thông báo về người chiến thắng.</a:t>
            </a:r>
          </a:p>
          <a:p>
            <a:pPr marL="914583" lvl="1" indent="-457292" algn="just">
              <a:lnSpc>
                <a:spcPts val="4744"/>
              </a:lnSpc>
              <a:buFont typeface="Arial"/>
              <a:buChar char="•"/>
            </a:pPr>
            <a:r>
              <a:rPr lang="en-US" sz="4236" spc="-84">
                <a:solidFill>
                  <a:srgbClr val="44000A"/>
                </a:solidFill>
                <a:latin typeface="Saira ExtraCondensed Heavy"/>
              </a:rPr>
              <a:t>SurrenderPopUp: Hiển thị hộp thoại thông báo khi người chơi đầu hàng.</a:t>
            </a:r>
          </a:p>
          <a:p>
            <a:pPr algn="just">
              <a:lnSpc>
                <a:spcPts val="4744"/>
              </a:lnSpc>
            </a:pPr>
            <a:r>
              <a:rPr lang="en-US" sz="4236" spc="-84">
                <a:solidFill>
                  <a:srgbClr val="44000A"/>
                </a:solidFill>
                <a:latin typeface="Saira ExtraCondensed Heavy"/>
              </a:rPr>
              <a:t>Package Data:</a:t>
            </a:r>
          </a:p>
          <a:p>
            <a:pPr marL="914583" lvl="1" indent="-457292" algn="just">
              <a:lnSpc>
                <a:spcPts val="4744"/>
              </a:lnSpc>
              <a:buFont typeface="Arial"/>
              <a:buChar char="•"/>
            </a:pPr>
            <a:r>
              <a:rPr lang="en-US" sz="4236" spc="-84">
                <a:solidFill>
                  <a:srgbClr val="44000A"/>
                </a:solidFill>
                <a:latin typeface="Saira ExtraCondensed Heavy"/>
              </a:rPr>
              <a:t>Result: Class này đóng vai trò như một bản ghi, lưu trữ tên người chơi và điểm số của trận đấu.</a:t>
            </a:r>
          </a:p>
          <a:p>
            <a:pPr marL="914583" lvl="1" indent="-457292" algn="just">
              <a:lnSpc>
                <a:spcPts val="4744"/>
              </a:lnSpc>
              <a:buFont typeface="Arial"/>
              <a:buChar char="•"/>
            </a:pPr>
            <a:r>
              <a:rPr lang="en-US" sz="4236" spc="-84">
                <a:solidFill>
                  <a:srgbClr val="44000A"/>
                </a:solidFill>
                <a:latin typeface="Saira ExtraCondensed Heavy"/>
              </a:rPr>
              <a:t>DataReader: Class được thiết kế theo mô hình singleton, có chức năng đọc và lưu trữ dữ liệu và lưu vào tệp tin "historyData.txt".</a:t>
            </a:r>
          </a:p>
          <a:p>
            <a:pPr algn="just">
              <a:lnSpc>
                <a:spcPts val="4744"/>
              </a:lnSpc>
            </a:pPr>
            <a:endParaRPr lang="en-US" sz="4236" spc="-84">
              <a:solidFill>
                <a:srgbClr val="44000A"/>
              </a:solidFill>
              <a:latin typeface="Saira ExtraCondensed Heavy"/>
            </a:endParaRPr>
          </a:p>
          <a:p>
            <a:pPr algn="just">
              <a:lnSpc>
                <a:spcPts val="4744"/>
              </a:lnSpc>
            </a:pPr>
            <a:endParaRPr lang="en-US" sz="4236" spc="-84">
              <a:solidFill>
                <a:srgbClr val="44000A"/>
              </a:solidFill>
              <a:latin typeface="Saira ExtraCondensed Heavy"/>
            </a:endParaRPr>
          </a:p>
          <a:p>
            <a:pPr algn="just">
              <a:lnSpc>
                <a:spcPts val="4744"/>
              </a:lnSpc>
            </a:pPr>
            <a:endParaRPr lang="en-US" sz="4236" spc="-84">
              <a:solidFill>
                <a:srgbClr val="44000A"/>
              </a:solidFill>
              <a:latin typeface="Saira ExtraCondensed Heavy"/>
            </a:endParaRPr>
          </a:p>
          <a:p>
            <a:pPr algn="just">
              <a:lnSpc>
                <a:spcPts val="4744"/>
              </a:lnSpc>
            </a:pPr>
            <a:endParaRPr lang="en-US" sz="4236" spc="-84">
              <a:solidFill>
                <a:srgbClr val="44000A"/>
              </a:solidFill>
              <a:latin typeface="Saira ExtraCondensed Heavy"/>
            </a:endParaRPr>
          </a:p>
        </p:txBody>
      </p:sp>
      <p:pic>
        <p:nvPicPr>
          <p:cNvPr id="12" name="Picture 11" descr="A screenshot of a computer screen&#10;&#10;Description automatically generated">
            <a:extLst>
              <a:ext uri="{FF2B5EF4-FFF2-40B4-BE49-F238E27FC236}">
                <a16:creationId xmlns:a16="http://schemas.microsoft.com/office/drawing/2014/main" id="{6688D716-58B7-1B31-2CE2-B122000476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52138" y="1468744"/>
            <a:ext cx="7469377" cy="73495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783"/>
        </a:solidFill>
        <a:effectLst/>
      </p:bgPr>
    </p:bg>
    <p:spTree>
      <p:nvGrpSpPr>
        <p:cNvPr id="1" name=""/>
        <p:cNvGrpSpPr/>
        <p:nvPr/>
      </p:nvGrpSpPr>
      <p:grpSpPr>
        <a:xfrm>
          <a:off x="0" y="0"/>
          <a:ext cx="0" cy="0"/>
          <a:chOff x="0" y="0"/>
          <a:chExt cx="0" cy="0"/>
        </a:xfrm>
      </p:grpSpPr>
      <p:sp>
        <p:nvSpPr>
          <p:cNvPr id="2" name="Freeform 2"/>
          <p:cNvSpPr/>
          <p:nvPr/>
        </p:nvSpPr>
        <p:spPr>
          <a:xfrm rot="-1784281">
            <a:off x="12271760" y="7858943"/>
            <a:ext cx="9975080" cy="5097047"/>
          </a:xfrm>
          <a:custGeom>
            <a:avLst/>
            <a:gdLst/>
            <a:ahLst/>
            <a:cxnLst/>
            <a:rect l="l" t="t" r="r" b="b"/>
            <a:pathLst>
              <a:path w="9975080" h="5097047">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03269" y="9085652"/>
            <a:ext cx="1302339" cy="345295"/>
            <a:chOff x="0" y="0"/>
            <a:chExt cx="312844" cy="82946"/>
          </a:xfrm>
        </p:grpSpPr>
        <p:sp>
          <p:nvSpPr>
            <p:cNvPr id="4" name="Freeform 4"/>
            <p:cNvSpPr/>
            <p:nvPr/>
          </p:nvSpPr>
          <p:spPr>
            <a:xfrm>
              <a:off x="0" y="0"/>
              <a:ext cx="312844" cy="82946"/>
            </a:xfrm>
            <a:custGeom>
              <a:avLst/>
              <a:gdLst/>
              <a:ahLst/>
              <a:cxnLst/>
              <a:rect l="l" t="t" r="r" b="b"/>
              <a:pathLst>
                <a:path w="312844" h="82946">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txBody>
            <a:bodyPr/>
            <a:lstStyle/>
            <a:p>
              <a:endParaRPr lang="en-US"/>
            </a:p>
          </p:txBody>
        </p:sp>
        <p:sp>
          <p:nvSpPr>
            <p:cNvPr id="5" name="TextBox 5"/>
            <p:cNvSpPr txBox="1"/>
            <p:nvPr/>
          </p:nvSpPr>
          <p:spPr>
            <a:xfrm>
              <a:off x="29329" y="-20799"/>
              <a:ext cx="254186" cy="95969"/>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16803269" y="7525999"/>
            <a:ext cx="1302339" cy="1865329"/>
          </a:xfrm>
          <a:custGeom>
            <a:avLst/>
            <a:gdLst/>
            <a:ahLst/>
            <a:cxnLst/>
            <a:rect l="l" t="t" r="r" b="b"/>
            <a:pathLst>
              <a:path w="1302339" h="1865329">
                <a:moveTo>
                  <a:pt x="0" y="0"/>
                </a:moveTo>
                <a:lnTo>
                  <a:pt x="1302338" y="0"/>
                </a:lnTo>
                <a:lnTo>
                  <a:pt x="1302338"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652737" y="219272"/>
            <a:ext cx="14912665" cy="1148080"/>
          </a:xfrm>
          <a:prstGeom prst="rect">
            <a:avLst/>
          </a:prstGeom>
        </p:spPr>
        <p:txBody>
          <a:bodyPr lIns="0" tIns="0" rIns="0" bIns="0" rtlCol="0" anchor="t">
            <a:spAutoFit/>
          </a:bodyPr>
          <a:lstStyle/>
          <a:p>
            <a:pPr algn="ctr">
              <a:lnSpc>
                <a:spcPts val="8960"/>
              </a:lnSpc>
            </a:pPr>
            <a:r>
              <a:rPr lang="en-US" sz="8000" spc="-160">
                <a:solidFill>
                  <a:srgbClr val="44000A"/>
                </a:solidFill>
                <a:latin typeface="Saira ExtraCondensed Heavy"/>
              </a:rPr>
              <a:t>CLASS DIAGRAM FOR PACKAGES/MODULES</a:t>
            </a:r>
          </a:p>
        </p:txBody>
      </p:sp>
      <p:sp>
        <p:nvSpPr>
          <p:cNvPr id="8" name="Freeform 8"/>
          <p:cNvSpPr/>
          <p:nvPr/>
        </p:nvSpPr>
        <p:spPr>
          <a:xfrm>
            <a:off x="15250472" y="1133368"/>
            <a:ext cx="467968" cy="467968"/>
          </a:xfrm>
          <a:custGeom>
            <a:avLst/>
            <a:gdLst/>
            <a:ahLst/>
            <a:cxnLst/>
            <a:rect l="l" t="t" r="r" b="b"/>
            <a:pathLst>
              <a:path w="467968" h="467968">
                <a:moveTo>
                  <a:pt x="0" y="0"/>
                </a:moveTo>
                <a:lnTo>
                  <a:pt x="467968" y="0"/>
                </a:lnTo>
                <a:lnTo>
                  <a:pt x="467968" y="467968"/>
                </a:lnTo>
                <a:lnTo>
                  <a:pt x="0" y="467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8608871" flipH="1">
            <a:off x="16306979" y="4546079"/>
            <a:ext cx="992580" cy="395227"/>
          </a:xfrm>
          <a:custGeom>
            <a:avLst/>
            <a:gdLst/>
            <a:ahLst/>
            <a:cxnLst/>
            <a:rect l="l" t="t" r="r" b="b"/>
            <a:pathLst>
              <a:path w="992580" h="395227">
                <a:moveTo>
                  <a:pt x="992579" y="0"/>
                </a:moveTo>
                <a:lnTo>
                  <a:pt x="0" y="0"/>
                </a:lnTo>
                <a:lnTo>
                  <a:pt x="0" y="395227"/>
                </a:lnTo>
                <a:lnTo>
                  <a:pt x="992579" y="395227"/>
                </a:lnTo>
                <a:lnTo>
                  <a:pt x="99257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466427" y="2157306"/>
            <a:ext cx="8113433" cy="8250160"/>
          </a:xfrm>
          <a:prstGeom prst="rect">
            <a:avLst/>
          </a:prstGeom>
        </p:spPr>
        <p:txBody>
          <a:bodyPr lIns="0" tIns="0" rIns="0" bIns="0" rtlCol="0" anchor="t">
            <a:spAutoFit/>
          </a:bodyPr>
          <a:lstStyle/>
          <a:p>
            <a:pPr algn="just">
              <a:lnSpc>
                <a:spcPts val="5416"/>
              </a:lnSpc>
            </a:pPr>
            <a:r>
              <a:rPr lang="en-US" sz="4836" spc="-96">
                <a:solidFill>
                  <a:srgbClr val="44000A"/>
                </a:solidFill>
                <a:latin typeface="Saira ExtraCondensed Heavy"/>
              </a:rPr>
              <a:t>Package Game: </a:t>
            </a:r>
          </a:p>
          <a:p>
            <a:pPr marL="1044120" lvl="1" indent="-522060" algn="just">
              <a:lnSpc>
                <a:spcPts val="5416"/>
              </a:lnSpc>
              <a:buFont typeface="Arial"/>
              <a:buChar char="•"/>
            </a:pPr>
            <a:r>
              <a:rPr lang="en-US" sz="4836" spc="-96">
                <a:solidFill>
                  <a:srgbClr val="44000A"/>
                </a:solidFill>
                <a:latin typeface="Saira ExtraCondensed Heavy"/>
              </a:rPr>
              <a:t>Enum PlayerSide: Class biểu thị phe của người chơi. Gồm 2 giá trị RED,BLUE</a:t>
            </a:r>
          </a:p>
          <a:p>
            <a:pPr marL="1044120" lvl="1" indent="-522060" algn="just">
              <a:lnSpc>
                <a:spcPts val="5416"/>
              </a:lnSpc>
              <a:buFont typeface="Arial"/>
              <a:buChar char="•"/>
            </a:pPr>
            <a:r>
              <a:rPr lang="en-US" sz="4836" spc="-96">
                <a:solidFill>
                  <a:srgbClr val="44000A"/>
                </a:solidFill>
                <a:latin typeface="Saira ExtraCondensed Heavy"/>
              </a:rPr>
              <a:t>Player:  Class đại diện cho người chơi</a:t>
            </a:r>
          </a:p>
          <a:p>
            <a:pPr marL="1044120" lvl="1" indent="-522060" algn="just">
              <a:lnSpc>
                <a:spcPts val="5416"/>
              </a:lnSpc>
              <a:buFont typeface="Arial"/>
              <a:buChar char="•"/>
            </a:pPr>
            <a:r>
              <a:rPr lang="en-US" sz="4836" spc="-96">
                <a:solidFill>
                  <a:srgbClr val="44000A"/>
                </a:solidFill>
                <a:latin typeface="Saira ExtraCondensed Heavy"/>
              </a:rPr>
              <a:t>Piece: Class đại diên cho các quân cờ trong ván cờ.</a:t>
            </a:r>
          </a:p>
          <a:p>
            <a:pPr marL="1044120" lvl="1" indent="-522060" algn="just">
              <a:lnSpc>
                <a:spcPts val="5416"/>
              </a:lnSpc>
              <a:buFont typeface="Arial"/>
              <a:buChar char="•"/>
            </a:pPr>
            <a:r>
              <a:rPr lang="en-US" sz="4836" spc="-96">
                <a:solidFill>
                  <a:srgbClr val="44000A"/>
                </a:solidFill>
                <a:latin typeface="Saira ExtraCondensed Heavy"/>
              </a:rPr>
              <a:t>Move: Class lưu trữ lại mọi thay đổi của ván cờ sau các lượt di chuyển của hai người chơi</a:t>
            </a:r>
          </a:p>
          <a:p>
            <a:pPr algn="just">
              <a:lnSpc>
                <a:spcPts val="5416"/>
              </a:lnSpc>
            </a:pPr>
            <a:endParaRPr lang="en-US" sz="4836" spc="-96">
              <a:solidFill>
                <a:srgbClr val="44000A"/>
              </a:solidFill>
              <a:latin typeface="Saira ExtraCondensed Heavy"/>
            </a:endParaRPr>
          </a:p>
          <a:p>
            <a:pPr algn="just">
              <a:lnSpc>
                <a:spcPts val="5416"/>
              </a:lnSpc>
            </a:pPr>
            <a:endParaRPr lang="en-US" sz="4836" spc="-96">
              <a:solidFill>
                <a:srgbClr val="44000A"/>
              </a:solidFill>
              <a:latin typeface="Saira ExtraCondensed Heavy"/>
            </a:endParaRPr>
          </a:p>
          <a:p>
            <a:pPr algn="just">
              <a:lnSpc>
                <a:spcPts val="5416"/>
              </a:lnSpc>
            </a:pPr>
            <a:endParaRPr lang="en-US" sz="4836" spc="-96">
              <a:solidFill>
                <a:srgbClr val="44000A"/>
              </a:solidFill>
              <a:latin typeface="Saira ExtraCondensed Heavy"/>
            </a:endParaRPr>
          </a:p>
        </p:txBody>
      </p:sp>
      <p:pic>
        <p:nvPicPr>
          <p:cNvPr id="12" name="Picture 11" descr="A screenshot of a computer screen&#10;&#10;Description automatically generated">
            <a:extLst>
              <a:ext uri="{FF2B5EF4-FFF2-40B4-BE49-F238E27FC236}">
                <a16:creationId xmlns:a16="http://schemas.microsoft.com/office/drawing/2014/main" id="{22DDCA57-75E0-9E7C-B93C-A371B42A35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1602" y="1576329"/>
            <a:ext cx="7543800" cy="74227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AEC"/>
        </a:solidFill>
        <a:effectLst/>
      </p:bgPr>
    </p:bg>
    <p:spTree>
      <p:nvGrpSpPr>
        <p:cNvPr id="1" name=""/>
        <p:cNvGrpSpPr/>
        <p:nvPr/>
      </p:nvGrpSpPr>
      <p:grpSpPr>
        <a:xfrm>
          <a:off x="0" y="0"/>
          <a:ext cx="0" cy="0"/>
          <a:chOff x="0" y="0"/>
          <a:chExt cx="0" cy="0"/>
        </a:xfrm>
      </p:grpSpPr>
      <p:grpSp>
        <p:nvGrpSpPr>
          <p:cNvPr id="2" name="Group 2"/>
          <p:cNvGrpSpPr/>
          <p:nvPr/>
        </p:nvGrpSpPr>
        <p:grpSpPr>
          <a:xfrm>
            <a:off x="673390" y="3146335"/>
            <a:ext cx="16941219" cy="6527980"/>
            <a:chOff x="0" y="0"/>
            <a:chExt cx="4461885" cy="1719303"/>
          </a:xfrm>
        </p:grpSpPr>
        <p:sp>
          <p:nvSpPr>
            <p:cNvPr id="3" name="Freeform 3"/>
            <p:cNvSpPr/>
            <p:nvPr/>
          </p:nvSpPr>
          <p:spPr>
            <a:xfrm>
              <a:off x="0" y="0"/>
              <a:ext cx="4461885" cy="1719303"/>
            </a:xfrm>
            <a:custGeom>
              <a:avLst/>
              <a:gdLst/>
              <a:ahLst/>
              <a:cxnLst/>
              <a:rect l="l" t="t" r="r" b="b"/>
              <a:pathLst>
                <a:path w="4461885" h="1719303">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txBody>
            <a:bodyPr/>
            <a:lstStyle/>
            <a:p>
              <a:endParaRPr lang="en-US"/>
            </a:p>
          </p:txBody>
        </p:sp>
        <p:sp>
          <p:nvSpPr>
            <p:cNvPr id="4" name="TextBox 4"/>
            <p:cNvSpPr txBox="1"/>
            <p:nvPr/>
          </p:nvSpPr>
          <p:spPr>
            <a:xfrm>
              <a:off x="0" y="-47625"/>
              <a:ext cx="4461885" cy="1766928"/>
            </a:xfrm>
            <a:prstGeom prst="rect">
              <a:avLst/>
            </a:prstGeom>
          </p:spPr>
          <p:txBody>
            <a:bodyPr lIns="254000" tIns="254000" rIns="254000" bIns="254000" rtlCol="0" anchor="ctr"/>
            <a:lstStyle/>
            <a:p>
              <a:pPr algn="ctr">
                <a:lnSpc>
                  <a:spcPts val="3360"/>
                </a:lnSpc>
              </a:pPr>
              <a:endParaRPr/>
            </a:p>
          </p:txBody>
        </p:sp>
      </p:grpSp>
      <p:sp>
        <p:nvSpPr>
          <p:cNvPr id="5" name="Freeform 5"/>
          <p:cNvSpPr/>
          <p:nvPr/>
        </p:nvSpPr>
        <p:spPr>
          <a:xfrm>
            <a:off x="9937626" y="3581496"/>
            <a:ext cx="7321674" cy="5657657"/>
          </a:xfrm>
          <a:custGeom>
            <a:avLst/>
            <a:gdLst/>
            <a:ahLst/>
            <a:cxnLst/>
            <a:rect l="l" t="t" r="r" b="b"/>
            <a:pathLst>
              <a:path w="7321674" h="5657657">
                <a:moveTo>
                  <a:pt x="0" y="0"/>
                </a:moveTo>
                <a:lnTo>
                  <a:pt x="7321674" y="0"/>
                </a:lnTo>
                <a:lnTo>
                  <a:pt x="7321674" y="5657658"/>
                </a:lnTo>
                <a:lnTo>
                  <a:pt x="0" y="565765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73390" y="984634"/>
            <a:ext cx="6620256" cy="1218818"/>
          </a:xfrm>
          <a:prstGeom prst="rect">
            <a:avLst/>
          </a:prstGeom>
        </p:spPr>
        <p:txBody>
          <a:bodyPr lIns="0" tIns="0" rIns="0" bIns="0" rtlCol="0" anchor="t">
            <a:spAutoFit/>
          </a:bodyPr>
          <a:lstStyle/>
          <a:p>
            <a:pPr>
              <a:lnSpc>
                <a:spcPts val="9407"/>
              </a:lnSpc>
            </a:pPr>
            <a:r>
              <a:rPr lang="en-US" sz="8399" spc="-167">
                <a:solidFill>
                  <a:srgbClr val="44000A"/>
                </a:solidFill>
                <a:latin typeface="Saira ExtraCondensed Heavy"/>
              </a:rPr>
              <a:t> INHERITANCE</a:t>
            </a:r>
          </a:p>
        </p:txBody>
      </p:sp>
      <p:sp>
        <p:nvSpPr>
          <p:cNvPr id="7" name="TextBox 7"/>
          <p:cNvSpPr txBox="1"/>
          <p:nvPr/>
        </p:nvSpPr>
        <p:spPr>
          <a:xfrm>
            <a:off x="1279604" y="4616450"/>
            <a:ext cx="7178728" cy="3502025"/>
          </a:xfrm>
          <a:prstGeom prst="rect">
            <a:avLst/>
          </a:prstGeom>
        </p:spPr>
        <p:txBody>
          <a:bodyPr lIns="0" tIns="0" rIns="0" bIns="0" rtlCol="0" anchor="t">
            <a:spAutoFit/>
          </a:bodyPr>
          <a:lstStyle/>
          <a:p>
            <a:pPr>
              <a:lnSpc>
                <a:spcPts val="6999"/>
              </a:lnSpc>
            </a:pPr>
            <a:r>
              <a:rPr lang="en-US" sz="4999">
                <a:solidFill>
                  <a:srgbClr val="44000A"/>
                </a:solidFill>
                <a:latin typeface="Muli Bold"/>
              </a:rPr>
              <a:t>Piece kế thừa từ Circle: Circle là cơ sở cho Piece thông qua quan hệ kế thừa.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AEC"/>
        </a:solidFill>
        <a:effectLst/>
      </p:bgPr>
    </p:bg>
    <p:spTree>
      <p:nvGrpSpPr>
        <p:cNvPr id="1" name=""/>
        <p:cNvGrpSpPr/>
        <p:nvPr/>
      </p:nvGrpSpPr>
      <p:grpSpPr>
        <a:xfrm>
          <a:off x="0" y="0"/>
          <a:ext cx="0" cy="0"/>
          <a:chOff x="0" y="0"/>
          <a:chExt cx="0" cy="0"/>
        </a:xfrm>
      </p:grpSpPr>
      <p:grpSp>
        <p:nvGrpSpPr>
          <p:cNvPr id="2" name="Group 2"/>
          <p:cNvGrpSpPr/>
          <p:nvPr/>
        </p:nvGrpSpPr>
        <p:grpSpPr>
          <a:xfrm>
            <a:off x="673390" y="3146335"/>
            <a:ext cx="16941219" cy="6527980"/>
            <a:chOff x="0" y="0"/>
            <a:chExt cx="4461885" cy="1719303"/>
          </a:xfrm>
        </p:grpSpPr>
        <p:sp>
          <p:nvSpPr>
            <p:cNvPr id="3" name="Freeform 3"/>
            <p:cNvSpPr/>
            <p:nvPr/>
          </p:nvSpPr>
          <p:spPr>
            <a:xfrm>
              <a:off x="0" y="0"/>
              <a:ext cx="4461885" cy="1719303"/>
            </a:xfrm>
            <a:custGeom>
              <a:avLst/>
              <a:gdLst/>
              <a:ahLst/>
              <a:cxnLst/>
              <a:rect l="l" t="t" r="r" b="b"/>
              <a:pathLst>
                <a:path w="4461885" h="1719303">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txBody>
            <a:bodyPr/>
            <a:lstStyle/>
            <a:p>
              <a:endParaRPr lang="en-US"/>
            </a:p>
          </p:txBody>
        </p:sp>
        <p:sp>
          <p:nvSpPr>
            <p:cNvPr id="4" name="TextBox 4"/>
            <p:cNvSpPr txBox="1"/>
            <p:nvPr/>
          </p:nvSpPr>
          <p:spPr>
            <a:xfrm>
              <a:off x="0" y="-47625"/>
              <a:ext cx="4461885" cy="1766928"/>
            </a:xfrm>
            <a:prstGeom prst="rect">
              <a:avLst/>
            </a:prstGeom>
          </p:spPr>
          <p:txBody>
            <a:bodyPr lIns="254000" tIns="254000" rIns="254000" bIns="254000" rtlCol="0" anchor="ctr"/>
            <a:lstStyle/>
            <a:p>
              <a:pPr algn="ctr">
                <a:lnSpc>
                  <a:spcPts val="3360"/>
                </a:lnSpc>
              </a:pPr>
              <a:endParaRPr/>
            </a:p>
          </p:txBody>
        </p:sp>
      </p:grpSp>
      <p:sp>
        <p:nvSpPr>
          <p:cNvPr id="5" name="TextBox 5"/>
          <p:cNvSpPr txBox="1"/>
          <p:nvPr/>
        </p:nvSpPr>
        <p:spPr>
          <a:xfrm>
            <a:off x="673390" y="984634"/>
            <a:ext cx="6620256" cy="1218818"/>
          </a:xfrm>
          <a:prstGeom prst="rect">
            <a:avLst/>
          </a:prstGeom>
        </p:spPr>
        <p:txBody>
          <a:bodyPr lIns="0" tIns="0" rIns="0" bIns="0" rtlCol="0" anchor="t">
            <a:spAutoFit/>
          </a:bodyPr>
          <a:lstStyle/>
          <a:p>
            <a:pPr>
              <a:lnSpc>
                <a:spcPts val="9407"/>
              </a:lnSpc>
            </a:pPr>
            <a:r>
              <a:rPr lang="en-US" sz="8399" spc="-167">
                <a:solidFill>
                  <a:srgbClr val="44000A"/>
                </a:solidFill>
                <a:latin typeface="Saira ExtraCondensed Heavy"/>
              </a:rPr>
              <a:t> COMPOSITION</a:t>
            </a:r>
          </a:p>
        </p:txBody>
      </p:sp>
      <p:sp>
        <p:nvSpPr>
          <p:cNvPr id="6" name="TextBox 6"/>
          <p:cNvSpPr txBox="1"/>
          <p:nvPr/>
        </p:nvSpPr>
        <p:spPr>
          <a:xfrm>
            <a:off x="1432639" y="3730625"/>
            <a:ext cx="15422722" cy="5273675"/>
          </a:xfrm>
          <a:prstGeom prst="rect">
            <a:avLst/>
          </a:prstGeom>
        </p:spPr>
        <p:txBody>
          <a:bodyPr lIns="0" tIns="0" rIns="0" bIns="0" rtlCol="0" anchor="t">
            <a:spAutoFit/>
          </a:bodyPr>
          <a:lstStyle/>
          <a:p>
            <a:pPr algn="just">
              <a:lnSpc>
                <a:spcPts val="6999"/>
              </a:lnSpc>
            </a:pPr>
            <a:r>
              <a:rPr lang="en-US" sz="4999" spc="-99">
                <a:solidFill>
                  <a:srgbClr val="44000A"/>
                </a:solidFill>
                <a:latin typeface="Muli Bold"/>
              </a:rPr>
              <a:t>• GameController và Player: Hai người chơi được khởi tạo khi trò chơi bắt đầu và biến mất khi trò chơi kết thúc.</a:t>
            </a:r>
          </a:p>
          <a:p>
            <a:pPr algn="just">
              <a:lnSpc>
                <a:spcPts val="6999"/>
              </a:lnSpc>
            </a:pPr>
            <a:r>
              <a:rPr lang="en-US" sz="4999" spc="-99">
                <a:solidFill>
                  <a:srgbClr val="44000A"/>
                </a:solidFill>
                <a:latin typeface="Muli Bold"/>
              </a:rPr>
              <a:t>• GameController và Piece: 25 quân cờ được tạo ra khi trò chơi bắt đầu và biến mất khi trò chơi kết thúc</a:t>
            </a:r>
          </a:p>
          <a:p>
            <a:pPr algn="just">
              <a:lnSpc>
                <a:spcPts val="6999"/>
              </a:lnSpc>
            </a:pPr>
            <a:endParaRPr lang="en-US" sz="4999" spc="-99">
              <a:solidFill>
                <a:srgbClr val="44000A"/>
              </a:solidFill>
              <a:latin typeface="Muli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AEC"/>
        </a:solidFill>
        <a:effectLst/>
      </p:bgPr>
    </p:bg>
    <p:spTree>
      <p:nvGrpSpPr>
        <p:cNvPr id="1" name=""/>
        <p:cNvGrpSpPr/>
        <p:nvPr/>
      </p:nvGrpSpPr>
      <p:grpSpPr>
        <a:xfrm>
          <a:off x="0" y="0"/>
          <a:ext cx="0" cy="0"/>
          <a:chOff x="0" y="0"/>
          <a:chExt cx="0" cy="0"/>
        </a:xfrm>
      </p:grpSpPr>
      <p:grpSp>
        <p:nvGrpSpPr>
          <p:cNvPr id="2" name="Group 2"/>
          <p:cNvGrpSpPr/>
          <p:nvPr/>
        </p:nvGrpSpPr>
        <p:grpSpPr>
          <a:xfrm>
            <a:off x="673390" y="3146335"/>
            <a:ext cx="16941219" cy="6527980"/>
            <a:chOff x="0" y="0"/>
            <a:chExt cx="4461885" cy="1719303"/>
          </a:xfrm>
        </p:grpSpPr>
        <p:sp>
          <p:nvSpPr>
            <p:cNvPr id="3" name="Freeform 3"/>
            <p:cNvSpPr/>
            <p:nvPr/>
          </p:nvSpPr>
          <p:spPr>
            <a:xfrm>
              <a:off x="0" y="0"/>
              <a:ext cx="4461885" cy="1719303"/>
            </a:xfrm>
            <a:custGeom>
              <a:avLst/>
              <a:gdLst/>
              <a:ahLst/>
              <a:cxnLst/>
              <a:rect l="l" t="t" r="r" b="b"/>
              <a:pathLst>
                <a:path w="4461885" h="1719303">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txBody>
            <a:bodyPr/>
            <a:lstStyle/>
            <a:p>
              <a:endParaRPr lang="en-US"/>
            </a:p>
          </p:txBody>
        </p:sp>
        <p:sp>
          <p:nvSpPr>
            <p:cNvPr id="4" name="TextBox 4"/>
            <p:cNvSpPr txBox="1"/>
            <p:nvPr/>
          </p:nvSpPr>
          <p:spPr>
            <a:xfrm>
              <a:off x="0" y="-47625"/>
              <a:ext cx="4461885" cy="1766928"/>
            </a:xfrm>
            <a:prstGeom prst="rect">
              <a:avLst/>
            </a:prstGeom>
          </p:spPr>
          <p:txBody>
            <a:bodyPr lIns="254000" tIns="254000" rIns="254000" bIns="254000" rtlCol="0" anchor="ctr"/>
            <a:lstStyle/>
            <a:p>
              <a:pPr algn="ctr">
                <a:lnSpc>
                  <a:spcPts val="3360"/>
                </a:lnSpc>
              </a:pPr>
              <a:endParaRPr/>
            </a:p>
          </p:txBody>
        </p:sp>
      </p:grpSp>
      <p:sp>
        <p:nvSpPr>
          <p:cNvPr id="5" name="TextBox 5"/>
          <p:cNvSpPr txBox="1"/>
          <p:nvPr/>
        </p:nvSpPr>
        <p:spPr>
          <a:xfrm>
            <a:off x="673390" y="984634"/>
            <a:ext cx="12391051" cy="1218818"/>
          </a:xfrm>
          <a:prstGeom prst="rect">
            <a:avLst/>
          </a:prstGeom>
        </p:spPr>
        <p:txBody>
          <a:bodyPr lIns="0" tIns="0" rIns="0" bIns="0" rtlCol="0" anchor="t">
            <a:spAutoFit/>
          </a:bodyPr>
          <a:lstStyle/>
          <a:p>
            <a:pPr>
              <a:lnSpc>
                <a:spcPts val="9407"/>
              </a:lnSpc>
            </a:pPr>
            <a:r>
              <a:rPr lang="en-US" sz="8399" spc="-167">
                <a:solidFill>
                  <a:srgbClr val="44000A"/>
                </a:solidFill>
                <a:latin typeface="Saira ExtraCondensed Heavy"/>
              </a:rPr>
              <a:t>  AGGREGATION và ASSOCICATION</a:t>
            </a:r>
          </a:p>
        </p:txBody>
      </p:sp>
      <p:sp>
        <p:nvSpPr>
          <p:cNvPr id="6" name="TextBox 6"/>
          <p:cNvSpPr txBox="1"/>
          <p:nvPr/>
        </p:nvSpPr>
        <p:spPr>
          <a:xfrm>
            <a:off x="1432639" y="3287712"/>
            <a:ext cx="15422722" cy="6159500"/>
          </a:xfrm>
          <a:prstGeom prst="rect">
            <a:avLst/>
          </a:prstGeom>
        </p:spPr>
        <p:txBody>
          <a:bodyPr lIns="0" tIns="0" rIns="0" bIns="0" rtlCol="0" anchor="t">
            <a:spAutoFit/>
          </a:bodyPr>
          <a:lstStyle/>
          <a:p>
            <a:pPr algn="just">
              <a:lnSpc>
                <a:spcPts val="6999"/>
              </a:lnSpc>
            </a:pPr>
            <a:r>
              <a:rPr lang="en-US" sz="4999" spc="-99">
                <a:solidFill>
                  <a:srgbClr val="44000A"/>
                </a:solidFill>
                <a:latin typeface="Muli Bold"/>
              </a:rPr>
              <a:t>• Player và PlayerSide: PlayerSide là một thuộc tính quan trọng để xây dựng Player; tuy nhiên, PlayerSide vẫn tồn tại khi không có Player liên quan. </a:t>
            </a:r>
          </a:p>
          <a:p>
            <a:pPr algn="just">
              <a:lnSpc>
                <a:spcPts val="6999"/>
              </a:lnSpc>
            </a:pPr>
            <a:r>
              <a:rPr lang="en-US" sz="4999" spc="-99">
                <a:solidFill>
                  <a:srgbClr val="44000A"/>
                </a:solidFill>
                <a:latin typeface="Muli Bold"/>
              </a:rPr>
              <a:t>=&gt; AGGREGATION </a:t>
            </a:r>
          </a:p>
          <a:p>
            <a:pPr algn="just">
              <a:lnSpc>
                <a:spcPts val="6999"/>
              </a:lnSpc>
            </a:pPr>
            <a:r>
              <a:rPr lang="en-US" sz="4999" spc="-99">
                <a:solidFill>
                  <a:srgbClr val="44000A"/>
                </a:solidFill>
                <a:latin typeface="Muli Bold"/>
              </a:rPr>
              <a:t>• Player và Piece: Một người chơi có thể sở hữu nhiều quân cờ, thể hiện mối quan hệ liên kết giữa chúng.</a:t>
            </a:r>
          </a:p>
          <a:p>
            <a:pPr algn="just">
              <a:lnSpc>
                <a:spcPts val="6999"/>
              </a:lnSpc>
            </a:pPr>
            <a:r>
              <a:rPr lang="en-US" sz="4999">
                <a:solidFill>
                  <a:srgbClr val="44000A"/>
                </a:solidFill>
                <a:latin typeface="Muli Bold"/>
              </a:rPr>
              <a:t>=&gt; ASSOCICATION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527</Words>
  <Application>Microsoft Office PowerPoint</Application>
  <PresentationFormat>Custom</PresentationFormat>
  <Paragraphs>47</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Saira ExtraCondensed Heavy</vt:lpstr>
      <vt:lpstr>Arial</vt:lpstr>
      <vt:lpstr>Muli</vt:lpstr>
      <vt:lpstr>Calibri</vt:lpstr>
      <vt:lpstr>Muli Semi-Bold</vt:lpstr>
      <vt:lpstr>Muli Bold</vt:lpstr>
      <vt:lpstr>Saira ExtraCondensed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Nguyen Xuan Tung 20215162</cp:lastModifiedBy>
  <cp:revision>2</cp:revision>
  <dcterms:created xsi:type="dcterms:W3CDTF">2006-08-16T00:00:00Z</dcterms:created>
  <dcterms:modified xsi:type="dcterms:W3CDTF">2024-01-12T15:45:47Z</dcterms:modified>
  <dc:identifier>DAF5F1ROfy4</dc:identifier>
</cp:coreProperties>
</file>